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1"/>
  </p:notesMasterIdLst>
  <p:handoutMasterIdLst>
    <p:handoutMasterId r:id="rId32"/>
  </p:handoutMasterIdLst>
  <p:sldIdLst>
    <p:sldId id="342" r:id="rId5"/>
    <p:sldId id="322" r:id="rId6"/>
    <p:sldId id="286" r:id="rId7"/>
    <p:sldId id="327" r:id="rId8"/>
    <p:sldId id="326" r:id="rId9"/>
    <p:sldId id="324" r:id="rId10"/>
    <p:sldId id="343" r:id="rId11"/>
    <p:sldId id="309" r:id="rId12"/>
    <p:sldId id="310" r:id="rId13"/>
    <p:sldId id="340" r:id="rId14"/>
    <p:sldId id="311" r:id="rId15"/>
    <p:sldId id="328" r:id="rId16"/>
    <p:sldId id="329" r:id="rId17"/>
    <p:sldId id="330" r:id="rId18"/>
    <p:sldId id="331" r:id="rId19"/>
    <p:sldId id="332" r:id="rId20"/>
    <p:sldId id="333" r:id="rId21"/>
    <p:sldId id="334" r:id="rId22"/>
    <p:sldId id="341" r:id="rId23"/>
    <p:sldId id="335" r:id="rId24"/>
    <p:sldId id="339" r:id="rId25"/>
    <p:sldId id="336" r:id="rId26"/>
    <p:sldId id="337" r:id="rId27"/>
    <p:sldId id="283" r:id="rId28"/>
    <p:sldId id="319" r:id="rId29"/>
    <p:sldId id="320" r:id="rId30"/>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ssie Mazeika" initials="JM" lastIdx="2" clrIdx="0">
    <p:extLst>
      <p:ext uri="{19B8F6BF-5375-455C-9EA6-DF929625EA0E}">
        <p15:presenceInfo xmlns:p15="http://schemas.microsoft.com/office/powerpoint/2012/main" userId="S-1-5-21-484763869-796845957-839522115-17946" providerId="AD"/>
      </p:ext>
    </p:extLst>
  </p:cmAuthor>
  <p:cmAuthor id="2" name="Jaimie Grazi" initials="JG" lastIdx="80" clrIdx="1">
    <p:extLst>
      <p:ext uri="{19B8F6BF-5375-455C-9EA6-DF929625EA0E}">
        <p15:presenceInfo xmlns:p15="http://schemas.microsoft.com/office/powerpoint/2012/main" userId="S-1-5-21-484763869-796845957-839522115-18017" providerId="AD"/>
      </p:ext>
    </p:extLst>
  </p:cmAuthor>
  <p:cmAuthor id="3" name="Martha Bleeker" initials="MB" lastIdx="58" clrIdx="2">
    <p:extLst>
      <p:ext uri="{19B8F6BF-5375-455C-9EA6-DF929625EA0E}">
        <p15:presenceInfo xmlns:p15="http://schemas.microsoft.com/office/powerpoint/2012/main" userId="S-1-5-21-484763869-796845957-839522115-16525" providerId="AD"/>
      </p:ext>
    </p:extLst>
  </p:cmAuthor>
  <p:cmAuthor id="4" name="Christine Ross" initials="CR" lastIdx="2" clrIdx="3">
    <p:extLst>
      <p:ext uri="{19B8F6BF-5375-455C-9EA6-DF929625EA0E}">
        <p15:presenceInfo xmlns:p15="http://schemas.microsoft.com/office/powerpoint/2012/main" userId="S-1-5-21-484763869-796845957-839522115-16640" providerId="AD"/>
      </p:ext>
    </p:extLst>
  </p:cmAuthor>
  <p:cmAuthor id="5" name="Brian Gill" initials="BG" lastIdx="6" clrIdx="4">
    <p:extLst>
      <p:ext uri="{19B8F6BF-5375-455C-9EA6-DF929625EA0E}">
        <p15:presenceInfo xmlns:p15="http://schemas.microsoft.com/office/powerpoint/2012/main" userId="S-1-5-21-484763869-796845957-839522115-8368" providerId="AD"/>
      </p:ext>
    </p:extLst>
  </p:cmAuthor>
  <p:cmAuthor id="6" name="Cheryl Behany" initials="CB" lastIdx="1" clrIdx="5">
    <p:extLst>
      <p:ext uri="{19B8F6BF-5375-455C-9EA6-DF929625EA0E}">
        <p15:presenceInfo xmlns:p15="http://schemas.microsoft.com/office/powerpoint/2012/main" userId="S-1-5-21-484763869-796845957-839522115-17219" providerId="AD"/>
      </p:ext>
    </p:extLst>
  </p:cmAuthor>
  <p:cmAuthor id="7" name="Boccanfuso, Christopher" initials="BC" lastIdx="6" clrIdx="6">
    <p:extLst>
      <p:ext uri="{19B8F6BF-5375-455C-9EA6-DF929625EA0E}">
        <p15:presenceInfo xmlns:p15="http://schemas.microsoft.com/office/powerpoint/2012/main" userId="S::Chris.Boccanfuso@ed.gov::a49b9c55-a387-4a7c-8b8c-6014e93f7f2c" providerId="AD"/>
      </p:ext>
    </p:extLst>
  </p:cmAuthor>
  <p:cmAuthor id="8" name="Felicia Hurwitz" initials="FH" lastIdx="23" clrIdx="7">
    <p:extLst>
      <p:ext uri="{19B8F6BF-5375-455C-9EA6-DF929625EA0E}">
        <p15:presenceInfo xmlns:p15="http://schemas.microsoft.com/office/powerpoint/2012/main" userId="S-1-5-21-484763869-796845957-839522115-17273" providerId="AD"/>
      </p:ext>
    </p:extLst>
  </p:cmAuthor>
  <p:cmAuthor id="9" name="Chris" initials="CMR" lastIdx="10" clrIdx="8">
    <p:extLst>
      <p:ext uri="{19B8F6BF-5375-455C-9EA6-DF929625EA0E}">
        <p15:presenceInfo xmlns:p15="http://schemas.microsoft.com/office/powerpoint/2012/main" userId="Chris" providerId="None"/>
      </p:ext>
    </p:extLst>
  </p:cmAuthor>
  <p:cmAuthor id="10" name="Mark Dynarski" initials="MD" lastIdx="15" clrIdx="9">
    <p:extLst>
      <p:ext uri="{19B8F6BF-5375-455C-9EA6-DF929625EA0E}">
        <p15:presenceInfo xmlns:p15="http://schemas.microsoft.com/office/powerpoint/2012/main" userId="6c4f66dfc32a6cde" providerId="Windows Live"/>
      </p:ext>
    </p:extLst>
  </p:cmAuthor>
  <p:cmAuthor id="11" name="Mark Dynarski" initials="MD [2]" lastIdx="2" clrIdx="10">
    <p:extLst>
      <p:ext uri="{19B8F6BF-5375-455C-9EA6-DF929625EA0E}">
        <p15:presenceInfo xmlns:p15="http://schemas.microsoft.com/office/powerpoint/2012/main" userId="Mark Dynarski" providerId="None"/>
      </p:ext>
    </p:extLst>
  </p:cmAuthor>
  <p:cmAuthor id="12" name="Brian Gill" initials="BG [2]" lastIdx="6" clrIdx="11">
    <p:extLst>
      <p:ext uri="{19B8F6BF-5375-455C-9EA6-DF929625EA0E}">
        <p15:presenceInfo xmlns:p15="http://schemas.microsoft.com/office/powerpoint/2012/main" userId="89b16501bbeba807" providerId="Windows Live"/>
      </p:ext>
    </p:extLst>
  </p:cmAuthor>
  <p:cmAuthor id="13" name="Jennifer Brown" initials="JB" lastIdx="2" clrIdx="12">
    <p:extLst>
      <p:ext uri="{19B8F6BF-5375-455C-9EA6-DF929625EA0E}">
        <p15:presenceInfo xmlns:p15="http://schemas.microsoft.com/office/powerpoint/2012/main" userId="S-1-5-21-484763869-796845957-839522115-1794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E0F3"/>
    <a:srgbClr val="094D88"/>
    <a:srgbClr val="EC892D"/>
    <a:srgbClr val="EB892C"/>
    <a:srgbClr val="0C4B86"/>
    <a:srgbClr val="F7E244"/>
    <a:srgbClr val="4185D0"/>
    <a:srgbClr val="CFE0F3"/>
    <a:srgbClr val="D9E244"/>
    <a:srgbClr val="00A9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57" autoAdjust="0"/>
    <p:restoredTop sz="86385" autoAdjust="0"/>
  </p:normalViewPr>
  <p:slideViewPr>
    <p:cSldViewPr snapToGrid="0">
      <p:cViewPr varScale="1">
        <p:scale>
          <a:sx n="58" d="100"/>
          <a:sy n="58" d="100"/>
        </p:scale>
        <p:origin x="816" y="40"/>
      </p:cViewPr>
      <p:guideLst/>
    </p:cSldViewPr>
  </p:slideViewPr>
  <p:outlineViewPr>
    <p:cViewPr>
      <p:scale>
        <a:sx n="33" d="100"/>
        <a:sy n="33" d="100"/>
      </p:scale>
      <p:origin x="0" y="-988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commentAuthors" Target="commentAuthors.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Connor, Elizabeth" userId="af74055b-fb35-4a6b-afad-16d0a86f813b" providerId="ADAL" clId="{E174DB1B-D84B-4750-82A5-E54901FE0D9D}"/>
    <pc:docChg chg="custSel">
      <pc:chgData name="O'Connor, Elizabeth" userId="af74055b-fb35-4a6b-afad-16d0a86f813b" providerId="ADAL" clId="{E174DB1B-D84B-4750-82A5-E54901FE0D9D}" dt="2022-03-10T14:20:01.827" v="0" actId="1592"/>
      <pc:docMkLst>
        <pc:docMk/>
      </pc:docMkLst>
      <pc:sldChg chg="delCm">
        <pc:chgData name="O'Connor, Elizabeth" userId="af74055b-fb35-4a6b-afad-16d0a86f813b" providerId="ADAL" clId="{E174DB1B-D84B-4750-82A5-E54901FE0D9D}" dt="2022-03-10T14:20:01.827" v="0" actId="1592"/>
        <pc:sldMkLst>
          <pc:docMk/>
          <pc:sldMk cId="3879795531" sldId="319"/>
        </pc:sldMkLst>
      </pc:sldChg>
    </pc:docChg>
  </pc:docChgLst>
  <pc:docChgLst>
    <pc:chgData name="O'Connor, Elizabeth" userId="af74055b-fb35-4a6b-afad-16d0a86f813b" providerId="ADAL" clId="{C25E3048-2535-48DC-9D9B-C4E27CD28892}"/>
    <pc:docChg chg="modSld">
      <pc:chgData name="O'Connor, Elizabeth" userId="af74055b-fb35-4a6b-afad-16d0a86f813b" providerId="ADAL" clId="{C25E3048-2535-48DC-9D9B-C4E27CD28892}" dt="2022-03-04T15:09:25.778" v="40"/>
      <pc:docMkLst>
        <pc:docMk/>
      </pc:docMkLst>
      <pc:sldChg chg="modSp mod">
        <pc:chgData name="O'Connor, Elizabeth" userId="af74055b-fb35-4a6b-afad-16d0a86f813b" providerId="ADAL" clId="{C25E3048-2535-48DC-9D9B-C4E27CD28892}" dt="2022-03-04T15:08:12.629" v="19" actId="20577"/>
        <pc:sldMkLst>
          <pc:docMk/>
          <pc:sldMk cId="831634530" sldId="334"/>
        </pc:sldMkLst>
        <pc:spChg chg="mod">
          <ac:chgData name="O'Connor, Elizabeth" userId="af74055b-fb35-4a6b-afad-16d0a86f813b" providerId="ADAL" clId="{C25E3048-2535-48DC-9D9B-C4E27CD28892}" dt="2022-03-04T15:08:12.629" v="19" actId="20577"/>
          <ac:spMkLst>
            <pc:docMk/>
            <pc:sldMk cId="831634530" sldId="334"/>
            <ac:spMk id="2" creationId="{00000000-0000-0000-0000-000000000000}"/>
          </ac:spMkLst>
        </pc:spChg>
      </pc:sldChg>
      <pc:sldChg chg="modSp mod">
        <pc:chgData name="O'Connor, Elizabeth" userId="af74055b-fb35-4a6b-afad-16d0a86f813b" providerId="ADAL" clId="{C25E3048-2535-48DC-9D9B-C4E27CD28892}" dt="2022-03-04T15:09:25.778" v="40"/>
        <pc:sldMkLst>
          <pc:docMk/>
          <pc:sldMk cId="3035064622" sldId="336"/>
        </pc:sldMkLst>
        <pc:spChg chg="ord">
          <ac:chgData name="O'Connor, Elizabeth" userId="af74055b-fb35-4a6b-afad-16d0a86f813b" providerId="ADAL" clId="{C25E3048-2535-48DC-9D9B-C4E27CD28892}" dt="2022-03-04T15:09:25.778" v="40"/>
          <ac:spMkLst>
            <pc:docMk/>
            <pc:sldMk cId="3035064622" sldId="336"/>
            <ac:spMk id="6" creationId="{00000000-0000-0000-0000-000000000000}"/>
          </ac:spMkLst>
        </pc:spChg>
      </pc:sldChg>
      <pc:sldChg chg="modSp mod">
        <pc:chgData name="O'Connor, Elizabeth" userId="af74055b-fb35-4a6b-afad-16d0a86f813b" providerId="ADAL" clId="{C25E3048-2535-48DC-9D9B-C4E27CD28892}" dt="2022-03-04T15:08:36.790" v="36" actId="20577"/>
        <pc:sldMkLst>
          <pc:docMk/>
          <pc:sldMk cId="1055567241" sldId="341"/>
        </pc:sldMkLst>
        <pc:spChg chg="mod">
          <ac:chgData name="O'Connor, Elizabeth" userId="af74055b-fb35-4a6b-afad-16d0a86f813b" providerId="ADAL" clId="{C25E3048-2535-48DC-9D9B-C4E27CD28892}" dt="2022-03-04T15:08:36.790" v="36" actId="20577"/>
          <ac:spMkLst>
            <pc:docMk/>
            <pc:sldMk cId="1055567241" sldId="341"/>
            <ac:spMk id="2" creationId="{00000000-0000-0000-0000-000000000000}"/>
          </ac:spMkLst>
        </pc:spChg>
      </pc:sldChg>
      <pc:sldChg chg="modSp mod">
        <pc:chgData name="O'Connor, Elizabeth" userId="af74055b-fb35-4a6b-afad-16d0a86f813b" providerId="ADAL" clId="{C25E3048-2535-48DC-9D9B-C4E27CD28892}" dt="2022-03-04T15:09:08.904" v="38" actId="962"/>
        <pc:sldMkLst>
          <pc:docMk/>
          <pc:sldMk cId="3815754680" sldId="342"/>
        </pc:sldMkLst>
        <pc:spChg chg="mod">
          <ac:chgData name="O'Connor, Elizabeth" userId="af74055b-fb35-4a6b-afad-16d0a86f813b" providerId="ADAL" clId="{C25E3048-2535-48DC-9D9B-C4E27CD28892}" dt="2022-03-04T15:06:35.661" v="8" actId="14100"/>
          <ac:spMkLst>
            <pc:docMk/>
            <pc:sldMk cId="3815754680" sldId="342"/>
            <ac:spMk id="8" creationId="{00000000-0000-0000-0000-000000000000}"/>
          </ac:spMkLst>
        </pc:spChg>
        <pc:picChg chg="mod">
          <ac:chgData name="O'Connor, Elizabeth" userId="af74055b-fb35-4a6b-afad-16d0a86f813b" providerId="ADAL" clId="{C25E3048-2535-48DC-9D9B-C4E27CD28892}" dt="2022-03-04T15:09:05.561" v="37" actId="962"/>
          <ac:picMkLst>
            <pc:docMk/>
            <pc:sldMk cId="3815754680" sldId="342"/>
            <ac:picMk id="4" creationId="{00000000-0000-0000-0000-000000000000}"/>
          </ac:picMkLst>
        </pc:picChg>
        <pc:picChg chg="mod">
          <ac:chgData name="O'Connor, Elizabeth" userId="af74055b-fb35-4a6b-afad-16d0a86f813b" providerId="ADAL" clId="{C25E3048-2535-48DC-9D9B-C4E27CD28892}" dt="2022-03-04T15:09:08.904" v="38" actId="962"/>
          <ac:picMkLst>
            <pc:docMk/>
            <pc:sldMk cId="3815754680" sldId="342"/>
            <ac:picMk id="5" creationId="{00000000-0000-0000-0000-000000000000}"/>
          </ac:picMkLst>
        </pc:picChg>
        <pc:picChg chg="mod">
          <ac:chgData name="O'Connor, Elizabeth" userId="af74055b-fb35-4a6b-afad-16d0a86f813b" providerId="ADAL" clId="{C25E3048-2535-48DC-9D9B-C4E27CD28892}" dt="2022-03-04T15:02:24.401" v="4" actId="1076"/>
          <ac:picMkLst>
            <pc:docMk/>
            <pc:sldMk cId="3815754680" sldId="342"/>
            <ac:picMk id="6" creationId="{00000000-0000-0000-0000-000000000000}"/>
          </ac:picMkLst>
        </pc:picChg>
        <pc:cxnChg chg="mod">
          <ac:chgData name="O'Connor, Elizabeth" userId="af74055b-fb35-4a6b-afad-16d0a86f813b" providerId="ADAL" clId="{C25E3048-2535-48DC-9D9B-C4E27CD28892}" dt="2022-03-04T15:02:09.331" v="3" actId="1036"/>
          <ac:cxnSpMkLst>
            <pc:docMk/>
            <pc:sldMk cId="3815754680" sldId="342"/>
            <ac:cxnSpMk id="13" creationId="{00000000-0000-0000-0000-000000000000}"/>
          </ac:cxnSpMkLst>
        </pc:cxn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876" cy="466411"/>
          </a:xfrm>
          <a:prstGeom prst="rect">
            <a:avLst/>
          </a:prstGeom>
        </p:spPr>
        <p:txBody>
          <a:bodyPr vert="horz" lIns="91797" tIns="45898" rIns="91797" bIns="45898" rtlCol="0"/>
          <a:lstStyle>
            <a:lvl1pPr algn="l">
              <a:defRPr sz="1200"/>
            </a:lvl1pPr>
          </a:lstStyle>
          <a:p>
            <a:endParaRPr lang="en-US" dirty="0"/>
          </a:p>
        </p:txBody>
      </p:sp>
      <p:sp>
        <p:nvSpPr>
          <p:cNvPr id="3" name="Date Placeholder 2"/>
          <p:cNvSpPr>
            <a:spLocks noGrp="1"/>
          </p:cNvSpPr>
          <p:nvPr>
            <p:ph type="dt" sz="quarter" idx="1"/>
          </p:nvPr>
        </p:nvSpPr>
        <p:spPr>
          <a:xfrm>
            <a:off x="3977629" y="0"/>
            <a:ext cx="3043876" cy="466411"/>
          </a:xfrm>
          <a:prstGeom prst="rect">
            <a:avLst/>
          </a:prstGeom>
        </p:spPr>
        <p:txBody>
          <a:bodyPr vert="horz" lIns="91797" tIns="45898" rIns="91797" bIns="45898" rtlCol="0"/>
          <a:lstStyle>
            <a:lvl1pPr algn="r">
              <a:defRPr sz="1200"/>
            </a:lvl1pPr>
          </a:lstStyle>
          <a:p>
            <a:fld id="{2DA67304-DA09-43C7-8025-1E9F077CD72B}" type="datetimeFigureOut">
              <a:rPr lang="en-US" smtClean="0"/>
              <a:t>8/11/2022</a:t>
            </a:fld>
            <a:endParaRPr lang="en-US" dirty="0"/>
          </a:p>
        </p:txBody>
      </p:sp>
      <p:sp>
        <p:nvSpPr>
          <p:cNvPr id="4" name="Footer Placeholder 3"/>
          <p:cNvSpPr>
            <a:spLocks noGrp="1"/>
          </p:cNvSpPr>
          <p:nvPr>
            <p:ph type="ftr" sz="quarter" idx="2"/>
          </p:nvPr>
        </p:nvSpPr>
        <p:spPr>
          <a:xfrm>
            <a:off x="0" y="8842691"/>
            <a:ext cx="3043876" cy="466410"/>
          </a:xfrm>
          <a:prstGeom prst="rect">
            <a:avLst/>
          </a:prstGeom>
        </p:spPr>
        <p:txBody>
          <a:bodyPr vert="horz" lIns="91797" tIns="45898" rIns="91797" bIns="45898"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7629" y="8842691"/>
            <a:ext cx="3043876" cy="466410"/>
          </a:xfrm>
          <a:prstGeom prst="rect">
            <a:avLst/>
          </a:prstGeom>
        </p:spPr>
        <p:txBody>
          <a:bodyPr vert="horz" lIns="91797" tIns="45898" rIns="91797" bIns="45898" rtlCol="0" anchor="b"/>
          <a:lstStyle>
            <a:lvl1pPr algn="r">
              <a:defRPr sz="1200"/>
            </a:lvl1pPr>
          </a:lstStyle>
          <a:p>
            <a:fld id="{EF8EE19F-A2BA-4355-9F51-BEE4F285E46F}" type="slidenum">
              <a:rPr lang="en-US" smtClean="0"/>
              <a:t>‹#›</a:t>
            </a:fld>
            <a:endParaRPr lang="en-US" dirty="0"/>
          </a:p>
        </p:txBody>
      </p:sp>
    </p:spTree>
    <p:extLst>
      <p:ext uri="{BB962C8B-B14F-4D97-AF65-F5344CB8AC3E}">
        <p14:creationId xmlns:p14="http://schemas.microsoft.com/office/powerpoint/2010/main" val="30299793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43343" cy="467071"/>
          </a:xfrm>
          <a:prstGeom prst="rect">
            <a:avLst/>
          </a:prstGeom>
        </p:spPr>
        <p:txBody>
          <a:bodyPr vert="horz" lIns="93321" tIns="46660" rIns="93321" bIns="46660" rtlCol="0"/>
          <a:lstStyle>
            <a:lvl1pPr algn="l">
              <a:defRPr sz="1200"/>
            </a:lvl1pPr>
          </a:lstStyle>
          <a:p>
            <a:endParaRPr lang="en-US" dirty="0"/>
          </a:p>
        </p:txBody>
      </p:sp>
      <p:sp>
        <p:nvSpPr>
          <p:cNvPr id="3" name="Date Placeholder 2"/>
          <p:cNvSpPr>
            <a:spLocks noGrp="1"/>
          </p:cNvSpPr>
          <p:nvPr>
            <p:ph type="dt" idx="1"/>
          </p:nvPr>
        </p:nvSpPr>
        <p:spPr>
          <a:xfrm>
            <a:off x="3978132" y="1"/>
            <a:ext cx="3043343" cy="467071"/>
          </a:xfrm>
          <a:prstGeom prst="rect">
            <a:avLst/>
          </a:prstGeom>
        </p:spPr>
        <p:txBody>
          <a:bodyPr vert="horz" lIns="93321" tIns="46660" rIns="93321" bIns="46660" rtlCol="0"/>
          <a:lstStyle>
            <a:lvl1pPr algn="r">
              <a:defRPr sz="1200"/>
            </a:lvl1pPr>
          </a:lstStyle>
          <a:p>
            <a:fld id="{095557C3-9CC5-4085-8499-C8A5CF449F2E}" type="datetimeFigureOut">
              <a:rPr lang="en-US" smtClean="0"/>
              <a:t>8/11/2022</a:t>
            </a:fld>
            <a:endParaRPr lang="en-US" dirty="0"/>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321" tIns="46660" rIns="93321" bIns="46660" rtlCol="0" anchor="ctr"/>
          <a:lstStyle/>
          <a:p>
            <a:endParaRPr lang="en-US" dirty="0"/>
          </a:p>
        </p:txBody>
      </p:sp>
      <p:sp>
        <p:nvSpPr>
          <p:cNvPr id="5" name="Notes Placeholder 4"/>
          <p:cNvSpPr>
            <a:spLocks noGrp="1"/>
          </p:cNvSpPr>
          <p:nvPr>
            <p:ph type="body" sz="quarter" idx="3"/>
          </p:nvPr>
        </p:nvSpPr>
        <p:spPr>
          <a:xfrm>
            <a:off x="702310" y="4480005"/>
            <a:ext cx="5618480" cy="3665458"/>
          </a:xfrm>
          <a:prstGeom prst="rect">
            <a:avLst/>
          </a:prstGeom>
        </p:spPr>
        <p:txBody>
          <a:bodyPr vert="horz" lIns="93321" tIns="46660" rIns="93321" bIns="4666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42030"/>
            <a:ext cx="3043343" cy="467070"/>
          </a:xfrm>
          <a:prstGeom prst="rect">
            <a:avLst/>
          </a:prstGeom>
        </p:spPr>
        <p:txBody>
          <a:bodyPr vert="horz" lIns="93321" tIns="46660" rIns="93321" bIns="4666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30"/>
            <a:ext cx="3043343" cy="467070"/>
          </a:xfrm>
          <a:prstGeom prst="rect">
            <a:avLst/>
          </a:prstGeom>
        </p:spPr>
        <p:txBody>
          <a:bodyPr vert="horz" lIns="93321" tIns="46660" rIns="93321" bIns="46660" rtlCol="0" anchor="b"/>
          <a:lstStyle>
            <a:lvl1pPr algn="r">
              <a:defRPr sz="1200"/>
            </a:lvl1pPr>
          </a:lstStyle>
          <a:p>
            <a:fld id="{E31D772D-FEC6-497E-BB25-688F4EC7C1CC}" type="slidenum">
              <a:rPr lang="en-US" smtClean="0"/>
              <a:t>‹#›</a:t>
            </a:fld>
            <a:endParaRPr lang="en-US" dirty="0"/>
          </a:p>
        </p:txBody>
      </p:sp>
    </p:spTree>
    <p:extLst>
      <p:ext uri="{BB962C8B-B14F-4D97-AF65-F5344CB8AC3E}">
        <p14:creationId xmlns:p14="http://schemas.microsoft.com/office/powerpoint/2010/main" val="18387362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04">
              <a:defRPr/>
            </a:pPr>
            <a:r>
              <a:rPr lang="en-US" dirty="0"/>
              <a:t>Like all states in the country, New Jersey schools continue to work on the challenge of improving school attendance. Our dedication to that work includes our youngest students in our early childhood education programs. </a:t>
            </a:r>
          </a:p>
          <a:p>
            <a:pPr defTabSz="933204">
              <a:defRPr/>
            </a:pPr>
            <a:endParaRPr lang="en-US" dirty="0"/>
          </a:p>
          <a:p>
            <a:pPr defTabSz="933204">
              <a:defRPr/>
            </a:pPr>
            <a:r>
              <a:rPr lang="en-US" dirty="0"/>
              <a:t>Today we will talk</a:t>
            </a:r>
            <a:r>
              <a:rPr lang="en-US" baseline="0" dirty="0"/>
              <a:t> about the importance of attending school every day and how staff in districts, schools, and early childhood program providers across NJ can work with parents and families to prevent chronic absenteeism.  </a:t>
            </a:r>
          </a:p>
          <a:p>
            <a:pPr defTabSz="933204">
              <a:defRPr/>
            </a:pPr>
            <a:endParaRPr lang="en-US" baseline="0" dirty="0"/>
          </a:p>
        </p:txBody>
      </p:sp>
      <p:sp>
        <p:nvSpPr>
          <p:cNvPr id="4" name="Slide Number Placeholder 3"/>
          <p:cNvSpPr>
            <a:spLocks noGrp="1"/>
          </p:cNvSpPr>
          <p:nvPr>
            <p:ph type="sldNum" sz="quarter" idx="10"/>
          </p:nvPr>
        </p:nvSpPr>
        <p:spPr/>
        <p:txBody>
          <a:bodyPr/>
          <a:lstStyle/>
          <a:p>
            <a:fld id="{E31D772D-FEC6-497E-BB25-688F4EC7C1CC}" type="slidenum">
              <a:rPr lang="en-US" smtClean="0"/>
              <a:t>1</a:t>
            </a:fld>
            <a:endParaRPr lang="en-US" dirty="0"/>
          </a:p>
        </p:txBody>
      </p:sp>
    </p:spTree>
    <p:extLst>
      <p:ext uri="{BB962C8B-B14F-4D97-AF65-F5344CB8AC3E}">
        <p14:creationId xmlns:p14="http://schemas.microsoft.com/office/powerpoint/2010/main" val="29243431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04">
              <a:defRPr/>
            </a:pPr>
            <a:r>
              <a:rPr lang="en-US" baseline="0" dirty="0"/>
              <a:t>The first set of materials are fact sheets aimed at district and school leaders and staff, as well as ECE providers. </a:t>
            </a:r>
          </a:p>
        </p:txBody>
      </p:sp>
      <p:sp>
        <p:nvSpPr>
          <p:cNvPr id="4" name="Slide Number Placeholder 3"/>
          <p:cNvSpPr>
            <a:spLocks noGrp="1"/>
          </p:cNvSpPr>
          <p:nvPr>
            <p:ph type="sldNum" sz="quarter" idx="10"/>
          </p:nvPr>
        </p:nvSpPr>
        <p:spPr/>
        <p:txBody>
          <a:bodyPr/>
          <a:lstStyle/>
          <a:p>
            <a:fld id="{CA60207C-A9B6-44BE-90BA-296DEE074BB1}" type="slidenum">
              <a:rPr lang="en-US" smtClean="0"/>
              <a:t>10</a:t>
            </a:fld>
            <a:endParaRPr lang="en-US" dirty="0"/>
          </a:p>
        </p:txBody>
      </p:sp>
    </p:spTree>
    <p:extLst>
      <p:ext uri="{BB962C8B-B14F-4D97-AF65-F5344CB8AC3E}">
        <p14:creationId xmlns:p14="http://schemas.microsoft.com/office/powerpoint/2010/main" val="18504269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0965">
              <a:defRPr/>
            </a:pPr>
            <a:r>
              <a:rPr lang="en-US" dirty="0"/>
              <a:t>The</a:t>
            </a:r>
            <a:r>
              <a:rPr lang="en-US" baseline="0" dirty="0"/>
              <a:t> first fact sheet “Chronic Absenteeism in the Early Grades: A snapshot of New Jersey” is aimed towards district and school staff as well as ECE providers. The fact sheet aims to:</a:t>
            </a:r>
          </a:p>
          <a:p>
            <a:pPr marL="816554" lvl="1" indent="-349952">
              <a:buFont typeface="Arial" panose="020B0604020202020204" pitchFamily="34" charset="0"/>
              <a:buChar char="•"/>
            </a:pPr>
            <a:r>
              <a:rPr lang="en-US" sz="2200" dirty="0">
                <a:latin typeface="Arial" panose="020B0604020202020204" pitchFamily="34" charset="0"/>
                <a:cs typeface="Arial" panose="020B0604020202020204" pitchFamily="34" charset="0"/>
              </a:rPr>
              <a:t>Define chronic absenteeism and provide information about the importance of addressing the issue during the early years and</a:t>
            </a:r>
          </a:p>
          <a:p>
            <a:pPr marL="816554" lvl="1" indent="-349952">
              <a:buFont typeface="Arial" panose="020B0604020202020204" pitchFamily="34" charset="0"/>
              <a:buChar char="•"/>
            </a:pPr>
            <a:r>
              <a:rPr lang="en-US" sz="2200" dirty="0">
                <a:latin typeface="Arial" panose="020B0604020202020204" pitchFamily="34" charset="0"/>
                <a:cs typeface="Arial" panose="020B0604020202020204" pitchFamily="34" charset="0"/>
              </a:rPr>
              <a:t>Describe steps New Jersey has taken and their vision moving forward</a:t>
            </a:r>
          </a:p>
          <a:p>
            <a:pPr defTabSz="930965">
              <a:defRPr/>
            </a:pPr>
            <a:endParaRPr lang="en-US" dirty="0"/>
          </a:p>
          <a:p>
            <a:pPr defTabSz="930965">
              <a:defRPr/>
            </a:pPr>
            <a:r>
              <a:rPr lang="en-US" dirty="0"/>
              <a:t>Earlier we discussed</a:t>
            </a:r>
            <a:r>
              <a:rPr lang="en-US" baseline="0" dirty="0"/>
              <a:t> the </a:t>
            </a:r>
            <a:r>
              <a:rPr lang="en-US" dirty="0"/>
              <a:t>importance</a:t>
            </a:r>
            <a:r>
              <a:rPr lang="en-US" baseline="0" dirty="0"/>
              <a:t> of attendance during the early grades, and how chronic absenteeism in pre-kindergarten and kindergarten is associated with poorer school outcomes as children transition through school. We won’t go over this research again now, but this part of Fact Sheet 1 is relevant to schools and districts across the country who are aiming to help school leaders understand the importance of school attendance during the early years. </a:t>
            </a:r>
          </a:p>
          <a:p>
            <a:pPr defTabSz="930965">
              <a:defRPr/>
            </a:pPr>
            <a:endParaRPr lang="en-US" dirty="0"/>
          </a:p>
        </p:txBody>
      </p:sp>
      <p:sp>
        <p:nvSpPr>
          <p:cNvPr id="4" name="Slide Number Placeholder 3"/>
          <p:cNvSpPr>
            <a:spLocks noGrp="1"/>
          </p:cNvSpPr>
          <p:nvPr>
            <p:ph type="sldNum" sz="quarter" idx="10"/>
          </p:nvPr>
        </p:nvSpPr>
        <p:spPr/>
        <p:txBody>
          <a:bodyPr/>
          <a:lstStyle/>
          <a:p>
            <a:fld id="{CA60207C-A9B6-44BE-90BA-296DEE074BB1}" type="slidenum">
              <a:rPr lang="en-US" smtClean="0"/>
              <a:t>11</a:t>
            </a:fld>
            <a:endParaRPr lang="en-US" dirty="0"/>
          </a:p>
        </p:txBody>
      </p:sp>
    </p:spTree>
    <p:extLst>
      <p:ext uri="{BB962C8B-B14F-4D97-AF65-F5344CB8AC3E}">
        <p14:creationId xmlns:p14="http://schemas.microsoft.com/office/powerpoint/2010/main" val="27310034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0965">
              <a:defRPr/>
            </a:pPr>
            <a:r>
              <a:rPr lang="en-US" dirty="0"/>
              <a:t>This</a:t>
            </a:r>
            <a:r>
              <a:rPr lang="en-US" baseline="0" dirty="0"/>
              <a:t> first fact sheet also specifically highlights New Jersey’s vision to reduce chronic absenteeism in the early grades which include: expanding preschool to all children, focusing state and local attention on the value of attendance, improving students’ chances of school readiness, and providing tools and resources to help schools’ and districts efforts to help children in their community come to school ready to learn.</a:t>
            </a:r>
          </a:p>
          <a:p>
            <a:pPr defTabSz="930965">
              <a:defRPr/>
            </a:pPr>
            <a:endParaRPr lang="en-US" baseline="0" dirty="0"/>
          </a:p>
          <a:p>
            <a:pPr defTabSz="930965">
              <a:defRPr/>
            </a:pPr>
            <a:r>
              <a:rPr lang="en-US" baseline="0" dirty="0"/>
              <a:t>This box shows the importance of these issues in NJ and could be tailored for use in other states. </a:t>
            </a:r>
          </a:p>
        </p:txBody>
      </p:sp>
      <p:sp>
        <p:nvSpPr>
          <p:cNvPr id="4" name="Slide Number Placeholder 3"/>
          <p:cNvSpPr>
            <a:spLocks noGrp="1"/>
          </p:cNvSpPr>
          <p:nvPr>
            <p:ph type="sldNum" sz="quarter" idx="10"/>
          </p:nvPr>
        </p:nvSpPr>
        <p:spPr/>
        <p:txBody>
          <a:bodyPr/>
          <a:lstStyle/>
          <a:p>
            <a:fld id="{CA60207C-A9B6-44BE-90BA-296DEE074BB1}" type="slidenum">
              <a:rPr lang="en-US" smtClean="0"/>
              <a:t>12</a:t>
            </a:fld>
            <a:endParaRPr lang="en-US" dirty="0"/>
          </a:p>
        </p:txBody>
      </p:sp>
    </p:spTree>
    <p:extLst>
      <p:ext uri="{BB962C8B-B14F-4D97-AF65-F5344CB8AC3E}">
        <p14:creationId xmlns:p14="http://schemas.microsoft.com/office/powerpoint/2010/main" val="20751880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0965">
              <a:defRPr/>
            </a:pPr>
            <a:r>
              <a:rPr lang="en-US" dirty="0"/>
              <a:t>The</a:t>
            </a:r>
            <a:r>
              <a:rPr lang="en-US" baseline="0" dirty="0"/>
              <a:t> second fact sheet “Chron</a:t>
            </a:r>
            <a:r>
              <a:rPr lang="en-US" dirty="0"/>
              <a:t>ic Absenteeism in the Early Grades: Risk Factors and What Schools Can Do</a:t>
            </a:r>
            <a:r>
              <a:rPr lang="en-US" baseline="0" dirty="0"/>
              <a:t>”:</a:t>
            </a:r>
          </a:p>
          <a:p>
            <a:pPr marL="816554" lvl="1" indent="-349952">
              <a:buFont typeface="Arial" panose="020B0604020202020204" pitchFamily="34" charset="0"/>
              <a:buChar char="•"/>
            </a:pPr>
            <a:r>
              <a:rPr lang="en-US" sz="2200" dirty="0">
                <a:latin typeface="Arial" panose="020B0604020202020204" pitchFamily="34" charset="0"/>
                <a:cs typeface="Arial" panose="020B0604020202020204" pitchFamily="34" charset="0"/>
              </a:rPr>
              <a:t>Highlights common factors associated with missing school and chronic absenteeism </a:t>
            </a:r>
          </a:p>
          <a:p>
            <a:pPr marL="816554" lvl="1" indent="-349952">
              <a:buFont typeface="Arial" panose="020B0604020202020204" pitchFamily="34" charset="0"/>
              <a:buChar char="•"/>
            </a:pPr>
            <a:r>
              <a:rPr lang="en-US" sz="2200" dirty="0">
                <a:latin typeface="Arial" panose="020B0604020202020204" pitchFamily="34" charset="0"/>
                <a:cs typeface="Arial" panose="020B0604020202020204" pitchFamily="34" charset="0"/>
              </a:rPr>
              <a:t>Helps schools and districts identify students most at risk for chronic absenteeism, and </a:t>
            </a:r>
          </a:p>
          <a:p>
            <a:pPr marL="816554" lvl="1" indent="-349952">
              <a:buFont typeface="Arial" panose="020B0604020202020204" pitchFamily="34" charset="0"/>
              <a:buChar char="•"/>
            </a:pPr>
            <a:r>
              <a:rPr lang="en-US" sz="2200" dirty="0">
                <a:latin typeface="Arial" panose="020B0604020202020204" pitchFamily="34" charset="0"/>
                <a:cs typeface="Arial" panose="020B0604020202020204" pitchFamily="34" charset="0"/>
              </a:rPr>
              <a:t>Shares information about what school leaders and other educators can do, including: </a:t>
            </a:r>
          </a:p>
          <a:p>
            <a:pPr marL="1283156" lvl="2" indent="-349952">
              <a:buFont typeface="Courier New" panose="02070309020205020404" pitchFamily="49" charset="0"/>
              <a:buChar char="o"/>
            </a:pPr>
            <a:r>
              <a:rPr lang="en-US" sz="2200" dirty="0">
                <a:latin typeface="Arial" panose="020B0604020202020204" pitchFamily="34" charset="0"/>
                <a:cs typeface="Arial" panose="020B0604020202020204" pitchFamily="34" charset="0"/>
              </a:rPr>
              <a:t>Strategies they can use to identify students most at-risk and assess patterns of absenteeism</a:t>
            </a:r>
          </a:p>
          <a:p>
            <a:pPr marL="1283156" lvl="2" indent="-349952">
              <a:buFont typeface="Courier New" panose="02070309020205020404" pitchFamily="49" charset="0"/>
              <a:buChar char="o"/>
            </a:pPr>
            <a:r>
              <a:rPr lang="en-US" sz="2200" dirty="0">
                <a:latin typeface="Arial" panose="020B0604020202020204" pitchFamily="34" charset="0"/>
                <a:cs typeface="Arial" panose="020B0604020202020204" pitchFamily="34" charset="0"/>
              </a:rPr>
              <a:t>Ways to connect with parents and families</a:t>
            </a:r>
          </a:p>
          <a:p>
            <a:pPr defTabSz="930965">
              <a:defRPr/>
            </a:pPr>
            <a:endParaRPr lang="en-US" dirty="0"/>
          </a:p>
        </p:txBody>
      </p:sp>
      <p:sp>
        <p:nvSpPr>
          <p:cNvPr id="4" name="Slide Number Placeholder 3"/>
          <p:cNvSpPr>
            <a:spLocks noGrp="1"/>
          </p:cNvSpPr>
          <p:nvPr>
            <p:ph type="sldNum" sz="quarter" idx="10"/>
          </p:nvPr>
        </p:nvSpPr>
        <p:spPr/>
        <p:txBody>
          <a:bodyPr/>
          <a:lstStyle/>
          <a:p>
            <a:fld id="{CA60207C-A9B6-44BE-90BA-296DEE074BB1}" type="slidenum">
              <a:rPr lang="en-US" smtClean="0"/>
              <a:t>13</a:t>
            </a:fld>
            <a:endParaRPr lang="en-US" dirty="0"/>
          </a:p>
        </p:txBody>
      </p:sp>
    </p:spTree>
    <p:extLst>
      <p:ext uri="{BB962C8B-B14F-4D97-AF65-F5344CB8AC3E}">
        <p14:creationId xmlns:p14="http://schemas.microsoft.com/office/powerpoint/2010/main" val="13100595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0965">
              <a:defRPr/>
            </a:pPr>
            <a:r>
              <a:rPr lang="en-US" baseline="0" dirty="0"/>
              <a:t>We’ve already shared some of the risk factors for chronic absenteeism that are highlighted in this fact sheet. This fact sheet also emphasizes the importance of connecting with families. </a:t>
            </a:r>
          </a:p>
          <a:p>
            <a:pPr defTabSz="930965">
              <a:defRPr/>
            </a:pPr>
            <a:r>
              <a:rPr lang="en-US" baseline="0" dirty="0"/>
              <a:t>Schools can: (Talk through/discuss bullets on slide)</a:t>
            </a:r>
          </a:p>
          <a:p>
            <a:pPr defTabSz="930965">
              <a:defRPr/>
            </a:pPr>
            <a:endParaRPr lang="en-US" baseline="0" dirty="0"/>
          </a:p>
          <a:p>
            <a:pPr defTabSz="930965">
              <a:defRPr/>
            </a:pPr>
            <a:r>
              <a:rPr lang="en-US" baseline="0" dirty="0"/>
              <a:t>This fact sheet also describes the importance of beginning conversations with families early and continuing these conversations regularly. These conversations may happen during: (Talk through/discuss bullets on slide)</a:t>
            </a:r>
          </a:p>
        </p:txBody>
      </p:sp>
      <p:sp>
        <p:nvSpPr>
          <p:cNvPr id="4" name="Slide Number Placeholder 3"/>
          <p:cNvSpPr>
            <a:spLocks noGrp="1"/>
          </p:cNvSpPr>
          <p:nvPr>
            <p:ph type="sldNum" sz="quarter" idx="10"/>
          </p:nvPr>
        </p:nvSpPr>
        <p:spPr/>
        <p:txBody>
          <a:bodyPr/>
          <a:lstStyle/>
          <a:p>
            <a:fld id="{CA60207C-A9B6-44BE-90BA-296DEE074BB1}" type="slidenum">
              <a:rPr lang="en-US" smtClean="0"/>
              <a:t>14</a:t>
            </a:fld>
            <a:endParaRPr lang="en-US" dirty="0"/>
          </a:p>
        </p:txBody>
      </p:sp>
    </p:spTree>
    <p:extLst>
      <p:ext uri="{BB962C8B-B14F-4D97-AF65-F5344CB8AC3E}">
        <p14:creationId xmlns:p14="http://schemas.microsoft.com/office/powerpoint/2010/main" val="30331919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0965">
              <a:defRPr/>
            </a:pPr>
            <a:r>
              <a:rPr lang="en-US" dirty="0"/>
              <a:t>Schools can choose from a variety of possible techniques to identify why young students in their school may be chronically absent including: </a:t>
            </a:r>
            <a:r>
              <a:rPr lang="en-US" baseline="0" dirty="0"/>
              <a:t>(Talk through/discuss bullets on slide)</a:t>
            </a:r>
          </a:p>
          <a:p>
            <a:pPr defTabSz="930965">
              <a:defRPr/>
            </a:pPr>
            <a:endParaRPr lang="en-US" dirty="0"/>
          </a:p>
          <a:p>
            <a:pPr defTabSz="930965">
              <a:defRPr/>
            </a:pPr>
            <a:r>
              <a:rPr lang="en-US" dirty="0"/>
              <a:t>Once schools identify students who need support and gather information about root causes, the next steps are to identify, implement, and evaluate interventions to reduce rates of chronic absenteeism. (this will help tie it to next slide)</a:t>
            </a:r>
          </a:p>
        </p:txBody>
      </p:sp>
      <p:sp>
        <p:nvSpPr>
          <p:cNvPr id="4" name="Slide Number Placeholder 3"/>
          <p:cNvSpPr>
            <a:spLocks noGrp="1"/>
          </p:cNvSpPr>
          <p:nvPr>
            <p:ph type="sldNum" sz="quarter" idx="10"/>
          </p:nvPr>
        </p:nvSpPr>
        <p:spPr/>
        <p:txBody>
          <a:bodyPr/>
          <a:lstStyle/>
          <a:p>
            <a:fld id="{CA60207C-A9B6-44BE-90BA-296DEE074BB1}" type="slidenum">
              <a:rPr lang="en-US" smtClean="0"/>
              <a:t>15</a:t>
            </a:fld>
            <a:endParaRPr lang="en-US" dirty="0"/>
          </a:p>
        </p:txBody>
      </p:sp>
    </p:spTree>
    <p:extLst>
      <p:ext uri="{BB962C8B-B14F-4D97-AF65-F5344CB8AC3E}">
        <p14:creationId xmlns:p14="http://schemas.microsoft.com/office/powerpoint/2010/main" val="14248072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0965">
              <a:defRPr/>
            </a:pPr>
            <a:r>
              <a:rPr lang="en-US" dirty="0"/>
              <a:t>The</a:t>
            </a:r>
            <a:r>
              <a:rPr lang="en-US" baseline="0" dirty="0"/>
              <a:t> third fact sheet “</a:t>
            </a:r>
            <a:r>
              <a:rPr lang="en-US" dirty="0"/>
              <a:t>How to Choose and Implement Proven Strategies to Improve Attendance</a:t>
            </a:r>
            <a:r>
              <a:rPr lang="en-US" baseline="0" dirty="0"/>
              <a:t>” aims to help districts and schools:</a:t>
            </a:r>
          </a:p>
          <a:p>
            <a:pPr defTabSz="930965">
              <a:defRPr/>
            </a:pPr>
            <a:r>
              <a:rPr lang="en-US" baseline="0" dirty="0"/>
              <a:t>(Talk through/discuss bullets on slide)</a:t>
            </a:r>
          </a:p>
          <a:p>
            <a:pPr defTabSz="930965">
              <a:defRPr/>
            </a:pPr>
            <a:endParaRPr lang="en-US" baseline="0" dirty="0"/>
          </a:p>
        </p:txBody>
      </p:sp>
      <p:sp>
        <p:nvSpPr>
          <p:cNvPr id="4" name="Slide Number Placeholder 3"/>
          <p:cNvSpPr>
            <a:spLocks noGrp="1"/>
          </p:cNvSpPr>
          <p:nvPr>
            <p:ph type="sldNum" sz="quarter" idx="10"/>
          </p:nvPr>
        </p:nvSpPr>
        <p:spPr/>
        <p:txBody>
          <a:bodyPr/>
          <a:lstStyle/>
          <a:p>
            <a:fld id="{CA60207C-A9B6-44BE-90BA-296DEE074BB1}" type="slidenum">
              <a:rPr lang="en-US" smtClean="0"/>
              <a:t>16</a:t>
            </a:fld>
            <a:endParaRPr lang="en-US" dirty="0"/>
          </a:p>
        </p:txBody>
      </p:sp>
    </p:spTree>
    <p:extLst>
      <p:ext uri="{BB962C8B-B14F-4D97-AF65-F5344CB8AC3E}">
        <p14:creationId xmlns:p14="http://schemas.microsoft.com/office/powerpoint/2010/main" val="16755001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0965">
              <a:defRPr/>
            </a:pPr>
            <a:r>
              <a:rPr lang="en-US" dirty="0"/>
              <a:t>Some of the highlighted</a:t>
            </a:r>
            <a:r>
              <a:rPr lang="en-US" baseline="0" dirty="0"/>
              <a:t> research in this third fact sheet suggests that:</a:t>
            </a:r>
          </a:p>
          <a:p>
            <a:pPr marL="816554" lvl="1" indent="-349952">
              <a:buFont typeface="Arial" panose="020B0604020202020204" pitchFamily="34" charset="0"/>
              <a:buChar char="•"/>
            </a:pPr>
            <a:r>
              <a:rPr lang="en-US" sz="2200" dirty="0">
                <a:latin typeface="Arial" panose="020B0604020202020204" pitchFamily="34" charset="0"/>
                <a:cs typeface="Arial" panose="020B0604020202020204" pitchFamily="34" charset="0"/>
              </a:rPr>
              <a:t>Informing families about the importance of attendance in the early grades can help improve attendance rates. (Describe research)</a:t>
            </a:r>
          </a:p>
          <a:p>
            <a:pPr marL="816554" lvl="1" indent="-349952">
              <a:buFont typeface="Arial" panose="020B0604020202020204" pitchFamily="34" charset="0"/>
              <a:buChar char="•"/>
            </a:pPr>
            <a:r>
              <a:rPr lang="en-US" sz="2200" dirty="0">
                <a:latin typeface="Arial" panose="020B0604020202020204" pitchFamily="34" charset="0"/>
                <a:cs typeface="Arial" panose="020B0604020202020204" pitchFamily="34" charset="0"/>
              </a:rPr>
              <a:t>Offering transportation alternatives can help get children to school. (Describe research)</a:t>
            </a:r>
          </a:p>
          <a:p>
            <a:pPr marL="816554" lvl="1" indent="-349952">
              <a:buFont typeface="Arial" panose="020B0604020202020204" pitchFamily="34" charset="0"/>
              <a:buChar char="•"/>
            </a:pPr>
            <a:r>
              <a:rPr lang="en-US" sz="2200" dirty="0">
                <a:latin typeface="Arial" panose="020B0604020202020204" pitchFamily="34" charset="0"/>
                <a:cs typeface="Arial" panose="020B0604020202020204" pitchFamily="34" charset="0"/>
              </a:rPr>
              <a:t>Coordination between families and school staff can help decrease illness-based absences. (Describe research)</a:t>
            </a:r>
          </a:p>
          <a:p>
            <a:pPr defTabSz="930965">
              <a:defRPr/>
            </a:pPr>
            <a:endParaRPr lang="en-US" dirty="0"/>
          </a:p>
        </p:txBody>
      </p:sp>
      <p:sp>
        <p:nvSpPr>
          <p:cNvPr id="4" name="Slide Number Placeholder 3"/>
          <p:cNvSpPr>
            <a:spLocks noGrp="1"/>
          </p:cNvSpPr>
          <p:nvPr>
            <p:ph type="sldNum" sz="quarter" idx="10"/>
          </p:nvPr>
        </p:nvSpPr>
        <p:spPr/>
        <p:txBody>
          <a:bodyPr/>
          <a:lstStyle/>
          <a:p>
            <a:fld id="{CA60207C-A9B6-44BE-90BA-296DEE074BB1}" type="slidenum">
              <a:rPr lang="en-US" smtClean="0"/>
              <a:t>17</a:t>
            </a:fld>
            <a:endParaRPr lang="en-US" dirty="0"/>
          </a:p>
        </p:txBody>
      </p:sp>
    </p:spTree>
    <p:extLst>
      <p:ext uri="{BB962C8B-B14F-4D97-AF65-F5344CB8AC3E}">
        <p14:creationId xmlns:p14="http://schemas.microsoft.com/office/powerpoint/2010/main" val="6117186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0965">
              <a:defRPr/>
            </a:pPr>
            <a:r>
              <a:rPr lang="en-US" dirty="0"/>
              <a:t>This third fact sheet also gives tips for implementing</a:t>
            </a:r>
            <a:r>
              <a:rPr lang="en-US" baseline="0" dirty="0"/>
              <a:t> and testing strategies. It’s important to observe and test strategies to make sure they are being implemented as expected and to understand how well they are working. Testing strategies can also help inform changes along the way to maximize the chance to improve attendance for young learners. </a:t>
            </a:r>
          </a:p>
          <a:p>
            <a:pPr defTabSz="930965">
              <a:defRPr/>
            </a:pPr>
            <a:endParaRPr lang="en-US" baseline="0" dirty="0"/>
          </a:p>
        </p:txBody>
      </p:sp>
      <p:sp>
        <p:nvSpPr>
          <p:cNvPr id="4" name="Slide Number Placeholder 3"/>
          <p:cNvSpPr>
            <a:spLocks noGrp="1"/>
          </p:cNvSpPr>
          <p:nvPr>
            <p:ph type="sldNum" sz="quarter" idx="10"/>
          </p:nvPr>
        </p:nvSpPr>
        <p:spPr/>
        <p:txBody>
          <a:bodyPr/>
          <a:lstStyle/>
          <a:p>
            <a:fld id="{CA60207C-A9B6-44BE-90BA-296DEE074BB1}" type="slidenum">
              <a:rPr lang="en-US" smtClean="0"/>
              <a:t>18</a:t>
            </a:fld>
            <a:endParaRPr lang="en-US" dirty="0"/>
          </a:p>
        </p:txBody>
      </p:sp>
    </p:spTree>
    <p:extLst>
      <p:ext uri="{BB962C8B-B14F-4D97-AF65-F5344CB8AC3E}">
        <p14:creationId xmlns:p14="http://schemas.microsoft.com/office/powerpoint/2010/main" val="24439209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0965">
              <a:defRPr/>
            </a:pPr>
            <a:r>
              <a:rPr lang="en-US" baseline="0" dirty="0"/>
              <a:t>We recommend a step-by-step approach to track and test progress. (Talk through/discuss bullets on slide using some concrete examples)</a:t>
            </a:r>
          </a:p>
          <a:p>
            <a:pPr defTabSz="930965">
              <a:defRPr/>
            </a:pPr>
            <a:endParaRPr lang="en-US" baseline="0" dirty="0"/>
          </a:p>
          <a:p>
            <a:pPr defTabSz="930965">
              <a:defRPr/>
            </a:pPr>
            <a:r>
              <a:rPr lang="en-US" dirty="0"/>
              <a:t>We are still learning about ways to combat chronic absenteeism in the early grades. Testing new strategies can provide important information for all of us about what works (and doesn’t work) for improving attendance for young learners. </a:t>
            </a:r>
          </a:p>
        </p:txBody>
      </p:sp>
      <p:sp>
        <p:nvSpPr>
          <p:cNvPr id="4" name="Slide Number Placeholder 3"/>
          <p:cNvSpPr>
            <a:spLocks noGrp="1"/>
          </p:cNvSpPr>
          <p:nvPr>
            <p:ph type="sldNum" sz="quarter" idx="10"/>
          </p:nvPr>
        </p:nvSpPr>
        <p:spPr/>
        <p:txBody>
          <a:bodyPr/>
          <a:lstStyle/>
          <a:p>
            <a:fld id="{CA60207C-A9B6-44BE-90BA-296DEE074BB1}" type="slidenum">
              <a:rPr lang="en-US" smtClean="0"/>
              <a:t>19</a:t>
            </a:fld>
            <a:endParaRPr lang="en-US" dirty="0"/>
          </a:p>
        </p:txBody>
      </p:sp>
    </p:spTree>
    <p:extLst>
      <p:ext uri="{BB962C8B-B14F-4D97-AF65-F5344CB8AC3E}">
        <p14:creationId xmlns:p14="http://schemas.microsoft.com/office/powerpoint/2010/main" val="38507706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42950" lvl="1" indent="-285750">
              <a:spcAft>
                <a:spcPts val="600"/>
              </a:spcAft>
              <a:buClr>
                <a:srgbClr val="4185D0"/>
              </a:buClr>
              <a:buFont typeface="Arial" panose="020B0604020202020204" pitchFamily="34" charset="0"/>
              <a:buChar char="•"/>
            </a:pPr>
            <a:r>
              <a:rPr lang="en-US" sz="2600" dirty="0">
                <a:latin typeface="Arial" panose="020B0604020202020204" pitchFamily="34" charset="0"/>
                <a:cs typeface="Arial" panose="020B0604020202020204" pitchFamily="34" charset="0"/>
              </a:rPr>
              <a:t>Describe chronic absenteeism, causes, and the relationship between attendance in the early grades and student outcomes</a:t>
            </a:r>
          </a:p>
          <a:p>
            <a:pPr marL="745848" lvl="1" indent="-286864">
              <a:spcAft>
                <a:spcPts val="602"/>
              </a:spcAft>
              <a:buClr>
                <a:srgbClr val="4185D0"/>
              </a:buClr>
              <a:buFont typeface="Arial" panose="020B0604020202020204" pitchFamily="34" charset="0"/>
              <a:buChar char="•"/>
            </a:pPr>
            <a:r>
              <a:rPr lang="en-US" sz="2600" dirty="0">
                <a:latin typeface="Arial" panose="020B0604020202020204" pitchFamily="34" charset="0"/>
                <a:cs typeface="Arial" panose="020B0604020202020204" pitchFamily="34" charset="0"/>
              </a:rPr>
              <a:t>Discuss the New Jersey context and background</a:t>
            </a:r>
          </a:p>
          <a:p>
            <a:pPr marL="745848" lvl="1" indent="-286864">
              <a:spcAft>
                <a:spcPts val="602"/>
              </a:spcAft>
              <a:buClr>
                <a:srgbClr val="4185D0"/>
              </a:buClr>
              <a:buFont typeface="Arial" panose="020B0604020202020204" pitchFamily="34" charset="0"/>
              <a:buChar char="•"/>
            </a:pPr>
            <a:r>
              <a:rPr lang="en-US" sz="2600" dirty="0">
                <a:latin typeface="Arial" panose="020B0604020202020204" pitchFamily="34" charset="0"/>
                <a:cs typeface="Arial" panose="020B0604020202020204" pitchFamily="34" charset="0"/>
              </a:rPr>
              <a:t>Provide overview of New Jersey’s new toolkit and how it can be used by schools and districts in NJ as well as other states who are aiming to decrease chronic absenteeism in the early grades.</a:t>
            </a:r>
          </a:p>
          <a:p>
            <a:pPr marL="745848" lvl="1" indent="-286864">
              <a:spcAft>
                <a:spcPts val="602"/>
              </a:spcAft>
              <a:buClr>
                <a:srgbClr val="4185D0"/>
              </a:buClr>
              <a:buFont typeface="Arial" panose="020B0604020202020204" pitchFamily="34" charset="0"/>
              <a:buChar char="•"/>
            </a:pPr>
            <a:r>
              <a:rPr lang="en-US" sz="2600" dirty="0">
                <a:latin typeface="Arial" panose="020B0604020202020204" pitchFamily="34" charset="0"/>
                <a:cs typeface="Arial" panose="020B0604020202020204" pitchFamily="34" charset="0"/>
              </a:rPr>
              <a:t>Q&amp;A</a:t>
            </a:r>
          </a:p>
          <a:p>
            <a:pPr lvl="0"/>
            <a:endParaRPr lang="en-US" dirty="0"/>
          </a:p>
        </p:txBody>
      </p:sp>
      <p:sp>
        <p:nvSpPr>
          <p:cNvPr id="4" name="Slide Number Placeholder 3"/>
          <p:cNvSpPr>
            <a:spLocks noGrp="1"/>
          </p:cNvSpPr>
          <p:nvPr>
            <p:ph type="sldNum" sz="quarter" idx="10"/>
          </p:nvPr>
        </p:nvSpPr>
        <p:spPr/>
        <p:txBody>
          <a:bodyPr/>
          <a:lstStyle/>
          <a:p>
            <a:fld id="{CA60207C-A9B6-44BE-90BA-296DEE074BB1}" type="slidenum">
              <a:rPr lang="en-US" smtClean="0"/>
              <a:t>2</a:t>
            </a:fld>
            <a:endParaRPr lang="en-US" dirty="0"/>
          </a:p>
        </p:txBody>
      </p:sp>
    </p:spTree>
    <p:extLst>
      <p:ext uri="{BB962C8B-B14F-4D97-AF65-F5344CB8AC3E}">
        <p14:creationId xmlns:p14="http://schemas.microsoft.com/office/powerpoint/2010/main" val="11394578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04">
              <a:defRPr/>
            </a:pPr>
            <a:r>
              <a:rPr lang="en-US" dirty="0"/>
              <a:t>In addition to the fact sheets that are meant for education leaders and early childhood stakeholders, we also created user-friendly materials targeted directly at parents and families.</a:t>
            </a:r>
            <a:endParaRPr lang="en-US" baseline="0" dirty="0"/>
          </a:p>
        </p:txBody>
      </p:sp>
      <p:sp>
        <p:nvSpPr>
          <p:cNvPr id="4" name="Slide Number Placeholder 3"/>
          <p:cNvSpPr>
            <a:spLocks noGrp="1"/>
          </p:cNvSpPr>
          <p:nvPr>
            <p:ph type="sldNum" sz="quarter" idx="10"/>
          </p:nvPr>
        </p:nvSpPr>
        <p:spPr/>
        <p:txBody>
          <a:bodyPr/>
          <a:lstStyle/>
          <a:p>
            <a:fld id="{CA60207C-A9B6-44BE-90BA-296DEE074BB1}" type="slidenum">
              <a:rPr lang="en-US" smtClean="0"/>
              <a:t>20</a:t>
            </a:fld>
            <a:endParaRPr lang="en-US" dirty="0"/>
          </a:p>
        </p:txBody>
      </p:sp>
    </p:spTree>
    <p:extLst>
      <p:ext uri="{BB962C8B-B14F-4D97-AF65-F5344CB8AC3E}">
        <p14:creationId xmlns:p14="http://schemas.microsoft.com/office/powerpoint/2010/main" val="38160994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0965">
              <a:defRPr/>
            </a:pPr>
            <a:r>
              <a:rPr lang="en-US" dirty="0"/>
              <a:t>We</a:t>
            </a:r>
            <a:r>
              <a:rPr lang="en-US" baseline="0" dirty="0"/>
              <a:t> created a user friendly infographic that schools can use to help schools and teachers work with parents to make sure the youngest learners attend school regularly. </a:t>
            </a:r>
          </a:p>
          <a:p>
            <a:pPr defTabSz="930965">
              <a:defRPr/>
            </a:pPr>
            <a:r>
              <a:rPr lang="en-US" b="1" dirty="0"/>
              <a:t>This flyer </a:t>
            </a:r>
            <a:r>
              <a:rPr lang="en-US" dirty="0"/>
              <a:t>shows why attendance during the early years is important and how families can work with schools to reduce chronic absenteeism. It provides schools and early childhood providers with a stand-alone resource that can be easily disseminated by posting it on bulletin boards or walls of schools, sending home with children, or by sharing with community agencies. This flyer is also available in Spanish. </a:t>
            </a:r>
            <a:endParaRPr lang="en-US" baseline="0" dirty="0"/>
          </a:p>
        </p:txBody>
      </p:sp>
      <p:sp>
        <p:nvSpPr>
          <p:cNvPr id="4" name="Slide Number Placeholder 3"/>
          <p:cNvSpPr>
            <a:spLocks noGrp="1"/>
          </p:cNvSpPr>
          <p:nvPr>
            <p:ph type="sldNum" sz="quarter" idx="10"/>
          </p:nvPr>
        </p:nvSpPr>
        <p:spPr/>
        <p:txBody>
          <a:bodyPr/>
          <a:lstStyle/>
          <a:p>
            <a:fld id="{CA60207C-A9B6-44BE-90BA-296DEE074BB1}" type="slidenum">
              <a:rPr lang="en-US" smtClean="0"/>
              <a:t>21</a:t>
            </a:fld>
            <a:endParaRPr lang="en-US" dirty="0"/>
          </a:p>
        </p:txBody>
      </p:sp>
    </p:spTree>
    <p:extLst>
      <p:ext uri="{BB962C8B-B14F-4D97-AF65-F5344CB8AC3E}">
        <p14:creationId xmlns:p14="http://schemas.microsoft.com/office/powerpoint/2010/main" val="15176869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0965">
              <a:defRPr/>
            </a:pPr>
            <a:r>
              <a:rPr lang="en-US" b="1" dirty="0"/>
              <a:t>We also prepared a slide deck </a:t>
            </a:r>
            <a:r>
              <a:rPr lang="en-US" dirty="0"/>
              <a:t>with talking points and </a:t>
            </a:r>
            <a:r>
              <a:rPr lang="en-US" b="1" dirty="0"/>
              <a:t>a corresponding handout </a:t>
            </a:r>
            <a:r>
              <a:rPr lang="en-US" dirty="0"/>
              <a:t>designed for </a:t>
            </a:r>
            <a:r>
              <a:rPr lang="en-US" b="1" dirty="0"/>
              <a:t>school leaders and staff to use in talking directly with parents and families</a:t>
            </a:r>
            <a:r>
              <a:rPr lang="en-US" dirty="0"/>
              <a:t>. </a:t>
            </a:r>
          </a:p>
          <a:p>
            <a:pPr defTabSz="930965">
              <a:defRPr/>
            </a:pPr>
            <a:endParaRPr lang="en-US" dirty="0"/>
          </a:p>
          <a:p>
            <a:pPr marL="174976" indent="-174976" defTabSz="930965">
              <a:buFont typeface="Arial" panose="020B0604020202020204" pitchFamily="34" charset="0"/>
              <a:buChar char="•"/>
              <a:defRPr/>
            </a:pPr>
            <a:r>
              <a:rPr lang="en-US" dirty="0"/>
              <a:t>We encourage school staff to use this slide deck and the suggested talking points during parent meetings and other events, personalizing it based on the school’s policies and procedures. </a:t>
            </a:r>
          </a:p>
          <a:p>
            <a:pPr marL="174976" indent="-174976" defTabSz="930965">
              <a:buFont typeface="Arial" panose="020B0604020202020204" pitchFamily="34" charset="0"/>
              <a:buChar char="•"/>
              <a:defRPr/>
            </a:pPr>
            <a:r>
              <a:rPr lang="en-US" dirty="0"/>
              <a:t>The corresponding one-page handout ‘Preschool and Kindergarten Attendance Can Spell Success!’ can be shared with parents and families when delivering the presentation or during other types of parent and family school meetings, such as parent-teacher conferences. This flyer is also available in Spanish. </a:t>
            </a:r>
          </a:p>
          <a:p>
            <a:pPr marL="174976" indent="-174976" defTabSz="930965">
              <a:buFont typeface="Arial" panose="020B0604020202020204" pitchFamily="34" charset="0"/>
              <a:buChar char="•"/>
              <a:defRPr/>
            </a:pPr>
            <a:endParaRPr lang="en-US" dirty="0"/>
          </a:p>
          <a:p>
            <a:pPr defTabSz="930965">
              <a:defRPr/>
            </a:pPr>
            <a:endParaRPr lang="en-US" dirty="0"/>
          </a:p>
        </p:txBody>
      </p:sp>
      <p:sp>
        <p:nvSpPr>
          <p:cNvPr id="4" name="Slide Number Placeholder 3"/>
          <p:cNvSpPr>
            <a:spLocks noGrp="1"/>
          </p:cNvSpPr>
          <p:nvPr>
            <p:ph type="sldNum" sz="quarter" idx="10"/>
          </p:nvPr>
        </p:nvSpPr>
        <p:spPr/>
        <p:txBody>
          <a:bodyPr/>
          <a:lstStyle/>
          <a:p>
            <a:fld id="{CA60207C-A9B6-44BE-90BA-296DEE074BB1}" type="slidenum">
              <a:rPr lang="en-US" smtClean="0"/>
              <a:t>22</a:t>
            </a:fld>
            <a:endParaRPr lang="en-US" dirty="0"/>
          </a:p>
        </p:txBody>
      </p:sp>
    </p:spTree>
    <p:extLst>
      <p:ext uri="{BB962C8B-B14F-4D97-AF65-F5344CB8AC3E}">
        <p14:creationId xmlns:p14="http://schemas.microsoft.com/office/powerpoint/2010/main" val="41857863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4237" indent="-344237">
              <a:buFont typeface="Arial" panose="020B0604020202020204" pitchFamily="34" charset="0"/>
              <a:buChar char="•"/>
            </a:pPr>
            <a:r>
              <a:rPr lang="en-US" dirty="0"/>
              <a:t>We developed this toolkit as a companion resource to New Jersey’s existing K-12 guidance,</a:t>
            </a:r>
            <a:r>
              <a:rPr lang="en-US" baseline="0" dirty="0"/>
              <a:t> with the goal of highlighting the issue in the early grades.</a:t>
            </a:r>
            <a:endParaRPr lang="en-US" dirty="0"/>
          </a:p>
          <a:p>
            <a:pPr marL="344237" indent="-344237">
              <a:buFont typeface="Arial" panose="020B0604020202020204" pitchFamily="34" charset="0"/>
              <a:buChar char="•"/>
            </a:pPr>
            <a:endParaRPr lang="en-US" dirty="0"/>
          </a:p>
          <a:p>
            <a:pPr marL="344237" indent="-344237">
              <a:buFont typeface="Arial" panose="020B0604020202020204" pitchFamily="34" charset="0"/>
              <a:buChar char="•"/>
            </a:pPr>
            <a:r>
              <a:rPr lang="en-US" dirty="0"/>
              <a:t>You</a:t>
            </a:r>
            <a:r>
              <a:rPr lang="en-US" baseline="0" dirty="0"/>
              <a:t> can use the </a:t>
            </a:r>
            <a:r>
              <a:rPr lang="en-US" dirty="0"/>
              <a:t>toolkit materials to support districts, schools, and early childhood providers in improving school attendance in pre-kindergarten and kindergarten in NJ and beyond.</a:t>
            </a:r>
          </a:p>
          <a:p>
            <a:pPr marL="344237" indent="-344237">
              <a:buFont typeface="Arial" panose="020B0604020202020204" pitchFamily="34" charset="0"/>
              <a:buChar char="•"/>
            </a:pPr>
            <a:endParaRPr lang="en-US" dirty="0"/>
          </a:p>
          <a:p>
            <a:pPr marL="344237" indent="-344237">
              <a:buFont typeface="Arial" panose="020B0604020202020204" pitchFamily="34" charset="0"/>
              <a:buChar char="•"/>
            </a:pPr>
            <a:r>
              <a:rPr lang="en-US" dirty="0"/>
              <a:t>Now it’s your turn! Help us put these materials to use with district leaders, school staff, early childhood education professionals, and families. </a:t>
            </a:r>
          </a:p>
          <a:p>
            <a:pPr defTabSz="930965">
              <a:defRPr/>
            </a:pPr>
            <a:endParaRPr lang="en-US" dirty="0"/>
          </a:p>
        </p:txBody>
      </p:sp>
      <p:sp>
        <p:nvSpPr>
          <p:cNvPr id="4" name="Slide Number Placeholder 3"/>
          <p:cNvSpPr>
            <a:spLocks noGrp="1"/>
          </p:cNvSpPr>
          <p:nvPr>
            <p:ph type="sldNum" sz="quarter" idx="10"/>
          </p:nvPr>
        </p:nvSpPr>
        <p:spPr/>
        <p:txBody>
          <a:bodyPr/>
          <a:lstStyle/>
          <a:p>
            <a:fld id="{CA60207C-A9B6-44BE-90BA-296DEE074BB1}" type="slidenum">
              <a:rPr lang="en-US" smtClean="0"/>
              <a:t>23</a:t>
            </a:fld>
            <a:endParaRPr lang="en-US" dirty="0"/>
          </a:p>
        </p:txBody>
      </p:sp>
    </p:spTree>
    <p:extLst>
      <p:ext uri="{BB962C8B-B14F-4D97-AF65-F5344CB8AC3E}">
        <p14:creationId xmlns:p14="http://schemas.microsoft.com/office/powerpoint/2010/main" val="4391088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10"/>
          </p:nvPr>
        </p:nvSpPr>
        <p:spPr/>
        <p:txBody>
          <a:bodyPr/>
          <a:lstStyle/>
          <a:p>
            <a:fld id="{4CB82FC4-D61E-4164-AE8B-E7E431C4DA60}" type="slidenum">
              <a:rPr lang="en-US" smtClean="0"/>
              <a:t>24</a:t>
            </a:fld>
            <a:endParaRPr lang="en-US" dirty="0"/>
          </a:p>
        </p:txBody>
      </p:sp>
    </p:spTree>
    <p:extLst>
      <p:ext uri="{BB962C8B-B14F-4D97-AF65-F5344CB8AC3E}">
        <p14:creationId xmlns:p14="http://schemas.microsoft.com/office/powerpoint/2010/main" val="18535666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1D772D-FEC6-497E-BB25-688F4EC7C1CC}" type="slidenum">
              <a:rPr lang="en-US" smtClean="0"/>
              <a:t>25</a:t>
            </a:fld>
            <a:endParaRPr lang="en-US" dirty="0"/>
          </a:p>
        </p:txBody>
      </p:sp>
    </p:spTree>
    <p:extLst>
      <p:ext uri="{BB962C8B-B14F-4D97-AF65-F5344CB8AC3E}">
        <p14:creationId xmlns:p14="http://schemas.microsoft.com/office/powerpoint/2010/main" val="6779934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1D772D-FEC6-497E-BB25-688F4EC7C1CC}" type="slidenum">
              <a:rPr lang="en-US" smtClean="0"/>
              <a:t>26</a:t>
            </a:fld>
            <a:endParaRPr lang="en-US" dirty="0"/>
          </a:p>
        </p:txBody>
      </p:sp>
    </p:spTree>
    <p:extLst>
      <p:ext uri="{BB962C8B-B14F-4D97-AF65-F5344CB8AC3E}">
        <p14:creationId xmlns:p14="http://schemas.microsoft.com/office/powerpoint/2010/main" val="20688853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04">
              <a:defRPr/>
            </a:pPr>
            <a:r>
              <a:rPr lang="en-US" dirty="0"/>
              <a:t>So, first of all, we understand attendance but do we have a clear vision of what chronic absenteeism is and why it matters?</a:t>
            </a:r>
          </a:p>
          <a:p>
            <a:pPr defTabSz="933204">
              <a:defRPr/>
            </a:pPr>
            <a:endParaRPr lang="en-US" dirty="0"/>
          </a:p>
          <a:p>
            <a:pPr defTabSz="933204">
              <a:defRPr/>
            </a:pPr>
            <a:r>
              <a:rPr lang="en-US" dirty="0"/>
              <a:t>Chronic absenteeism is defined as missing 10 percent or more of school days. In New Jersey, this means missing 18 days or more each school year, or about 2 days per month. Chronic absenteeism is particularly high for pre-kindergarten and kindergarten children compared with students in other elementary and middle school grades. A recent report revealed that 11 percent of kindergarten students in New Jersey were chronically absent in the 2015–2016 school year. </a:t>
            </a:r>
          </a:p>
          <a:p>
            <a:pPr defTabSz="933204">
              <a:defRPr/>
            </a:pPr>
            <a:endParaRPr lang="en-US" dirty="0"/>
          </a:p>
          <a:p>
            <a:pPr defTabSz="933204">
              <a:defRPr/>
            </a:pPr>
            <a:r>
              <a:rPr lang="en-US" dirty="0"/>
              <a:t>In order for young child to succeed in school and develop a strong foundation for learning, it is important that they attend school regularly. </a:t>
            </a:r>
            <a:endParaRPr lang="en-US" i="1" baseline="0" dirty="0"/>
          </a:p>
        </p:txBody>
      </p:sp>
      <p:sp>
        <p:nvSpPr>
          <p:cNvPr id="4" name="Slide Number Placeholder 3"/>
          <p:cNvSpPr>
            <a:spLocks noGrp="1"/>
          </p:cNvSpPr>
          <p:nvPr>
            <p:ph type="sldNum" sz="quarter" idx="10"/>
          </p:nvPr>
        </p:nvSpPr>
        <p:spPr/>
        <p:txBody>
          <a:bodyPr/>
          <a:lstStyle/>
          <a:p>
            <a:fld id="{8E370797-082E-44B7-840B-4A789C9412D9}" type="slidenum">
              <a:rPr lang="en-US" smtClean="0"/>
              <a:t>3</a:t>
            </a:fld>
            <a:endParaRPr lang="en-US" dirty="0"/>
          </a:p>
        </p:txBody>
      </p:sp>
    </p:spTree>
    <p:extLst>
      <p:ext uri="{BB962C8B-B14F-4D97-AF65-F5344CB8AC3E}">
        <p14:creationId xmlns:p14="http://schemas.microsoft.com/office/powerpoint/2010/main" val="36307749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baseline="0" dirty="0"/>
              <a:t>Bringing awareness to chronic absenteeism in the early grades is especially important since parents and educators may not value early learning as much as they value education in the higher grades. Missing school in Pre-Kindergarten and Kindergarten does matter – we’ll get into some of those reasons in the next few minutes. </a:t>
            </a:r>
          </a:p>
          <a:p>
            <a:pPr lvl="1"/>
            <a:endParaRPr lang="en-US" baseline="0" dirty="0"/>
          </a:p>
          <a:p>
            <a:pPr lvl="1"/>
            <a:r>
              <a:rPr lang="en-US" baseline="0" dirty="0"/>
              <a:t>A variety of other factors are also associated with chronic absenteeism, including…. [list on slide]</a:t>
            </a:r>
          </a:p>
          <a:p>
            <a:pPr lvl="1"/>
            <a:endParaRPr lang="en-US" baseline="0" dirty="0"/>
          </a:p>
          <a:p>
            <a:pPr lvl="1"/>
            <a:r>
              <a:rPr lang="en-US" baseline="0" dirty="0"/>
              <a:t>It seems obvious, but sometimes we focus on attendance numbers and we don’t always take active steps to learn 1) the students who miss school most often and 2) the specific reasons why these students are absent, so we can choose the best interventions to implement and ultimately try to improve attendance. </a:t>
            </a:r>
          </a:p>
          <a:p>
            <a:pPr lvl="1"/>
            <a:endParaRPr lang="en-US" dirty="0"/>
          </a:p>
          <a:p>
            <a:pPr lvl="1"/>
            <a:r>
              <a:rPr lang="en-US" dirty="0"/>
              <a:t>One way</a:t>
            </a:r>
            <a:r>
              <a:rPr lang="en-US" baseline="0" dirty="0"/>
              <a:t> to increase attendance is to </a:t>
            </a:r>
            <a:r>
              <a:rPr lang="en-US" dirty="0"/>
              <a:t>engage regularly with families about the importance of coming to school. When schools partner with families, they can help parents and other family members become advocates for ensuring children come to school every day, ready to learn. (</a:t>
            </a:r>
            <a:r>
              <a:rPr lang="en-US" i="1" dirty="0"/>
              <a:t>This will tie in to next slide</a:t>
            </a:r>
            <a:r>
              <a:rPr lang="en-US" dirty="0"/>
              <a:t>)</a:t>
            </a:r>
          </a:p>
        </p:txBody>
      </p:sp>
      <p:sp>
        <p:nvSpPr>
          <p:cNvPr id="4" name="Slide Number Placeholder 3"/>
          <p:cNvSpPr>
            <a:spLocks noGrp="1"/>
          </p:cNvSpPr>
          <p:nvPr>
            <p:ph type="sldNum" sz="quarter" idx="10"/>
          </p:nvPr>
        </p:nvSpPr>
        <p:spPr/>
        <p:txBody>
          <a:bodyPr/>
          <a:lstStyle/>
          <a:p>
            <a:fld id="{CA60207C-A9B6-44BE-90BA-296DEE074BB1}" type="slidenum">
              <a:rPr lang="en-US" smtClean="0"/>
              <a:t>4</a:t>
            </a:fld>
            <a:endParaRPr lang="en-US" dirty="0"/>
          </a:p>
        </p:txBody>
      </p:sp>
    </p:spTree>
    <p:extLst>
      <p:ext uri="{BB962C8B-B14F-4D97-AF65-F5344CB8AC3E}">
        <p14:creationId xmlns:p14="http://schemas.microsoft.com/office/powerpoint/2010/main" val="13062669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Regular school attendance in the early grades helps sets a strong foundation for learning and success</a:t>
            </a:r>
            <a:r>
              <a:rPr lang="en-US" baseline="0" dirty="0"/>
              <a:t> in school. </a:t>
            </a:r>
            <a:r>
              <a:rPr lang="en-US" dirty="0"/>
              <a:t>Habits start early for families and</a:t>
            </a:r>
            <a:r>
              <a:rPr lang="en-US" baseline="0" dirty="0"/>
              <a:t> their children</a:t>
            </a:r>
            <a:r>
              <a:rPr lang="en-US" dirty="0"/>
              <a:t>.</a:t>
            </a:r>
            <a:r>
              <a:rPr lang="en-US" baseline="0" dirty="0"/>
              <a:t> </a:t>
            </a:r>
          </a:p>
          <a:p>
            <a:pPr lvl="1"/>
            <a:endParaRPr lang="en-US" baseline="0" dirty="0"/>
          </a:p>
          <a:p>
            <a:pPr lvl="1"/>
            <a:r>
              <a:rPr lang="en-US" baseline="0" dirty="0"/>
              <a:t>When students start attending school regularly in preschool and kindergarten, they are more likely to attend school regularly in later grades. </a:t>
            </a:r>
          </a:p>
          <a:p>
            <a:pPr lvl="1"/>
            <a:endParaRPr lang="en-US" baseline="0" dirty="0"/>
          </a:p>
          <a:p>
            <a:pPr lvl="1"/>
            <a:r>
              <a:rPr lang="en-US" baseline="0" dirty="0"/>
              <a:t>Chronic absenteeism early on, however, is associated with [list on the slide]</a:t>
            </a:r>
            <a:endParaRPr lang="en-US" dirty="0"/>
          </a:p>
        </p:txBody>
      </p:sp>
      <p:sp>
        <p:nvSpPr>
          <p:cNvPr id="4" name="Slide Number Placeholder 3"/>
          <p:cNvSpPr>
            <a:spLocks noGrp="1"/>
          </p:cNvSpPr>
          <p:nvPr>
            <p:ph type="sldNum" sz="quarter" idx="10"/>
          </p:nvPr>
        </p:nvSpPr>
        <p:spPr/>
        <p:txBody>
          <a:bodyPr/>
          <a:lstStyle/>
          <a:p>
            <a:fld id="{CA60207C-A9B6-44BE-90BA-296DEE074BB1}" type="slidenum">
              <a:rPr lang="en-US" smtClean="0"/>
              <a:t>5</a:t>
            </a:fld>
            <a:endParaRPr lang="en-US" dirty="0"/>
          </a:p>
        </p:txBody>
      </p:sp>
    </p:spTree>
    <p:extLst>
      <p:ext uri="{BB962C8B-B14F-4D97-AF65-F5344CB8AC3E}">
        <p14:creationId xmlns:p14="http://schemas.microsoft.com/office/powerpoint/2010/main" val="12427581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 NJ, accountability for chronic absenteeism is the law for K-12 schools.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In 2018, Governor Phil Murphy signed legislation that holds every public school accountable for reporting and remediating chronic absenteeism rates.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Every year the numbers must be reported to the State Board of Education and if the absenteeism rate is above 10% the district must develop a corrective action plan.</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In addition to legislation and data accountability, like other states, we included the reduction of chronic absenteeism as an indicator in our ESSA plan.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Division of Student Services issued guidance on tracking and addressing chronic absenteeism in K-12.</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However, we know that the issues leading to absenteeism differ by age, so guidance for older children in the k-12 system is not likely to be the same for our youngest learners.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We believe it is valuable for us look at strategies to reduce absenteeism that may be particularly useful for children in pre-K and kindergarten vs. older students. </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CA60207C-A9B6-44BE-90BA-296DEE074BB1}" type="slidenum">
              <a:rPr lang="en-US" smtClean="0"/>
              <a:t>6</a:t>
            </a:fld>
            <a:endParaRPr lang="en-US" dirty="0"/>
          </a:p>
        </p:txBody>
      </p:sp>
    </p:spTree>
    <p:extLst>
      <p:ext uri="{BB962C8B-B14F-4D97-AF65-F5344CB8AC3E}">
        <p14:creationId xmlns:p14="http://schemas.microsoft.com/office/powerpoint/2010/main" val="41071521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We want to provide districts with something of a </a:t>
            </a:r>
            <a:r>
              <a:rPr lang="en-US" sz="1200" i="1" kern="1200" dirty="0">
                <a:solidFill>
                  <a:schemeClr val="tx1"/>
                </a:solidFill>
                <a:effectLst/>
                <a:latin typeface="+mn-lt"/>
                <a:ea typeface="+mn-ea"/>
                <a:cs typeface="+mn-cs"/>
              </a:rPr>
              <a:t>prequel</a:t>
            </a:r>
            <a:r>
              <a:rPr lang="en-US" sz="1200" kern="1200" dirty="0">
                <a:solidFill>
                  <a:schemeClr val="tx1"/>
                </a:solidFill>
                <a:effectLst/>
                <a:latin typeface="+mn-lt"/>
                <a:ea typeface="+mn-ea"/>
                <a:cs typeface="+mn-cs"/>
              </a:rPr>
              <a:t> to their elementary attendance efforts so that they can build a plan that anchors good attendance from preschool into K-12.</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Our state is experiencing rapid growth in the number of districts offering pre-kindergarten programs.  When districts apply for state funding, attendance data is collected and monitored.  Our District Liaisons coach and counsel districts with high chronic absenteeism rates. We continue to monitor and support districts throughout annual assessments and reports. Therefore, we have a growing need to address attendance in the early years.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In our state, and surprisingly across the nation, our research indicated that there were very few support tools for districts to build and remediate effective attendance programs in pre-K and Kindergarten. We strongly believe that families are the critical, yet missing, partner in schools’ student attendance plans. Therefore, we built on that belief and our toolkit will serve as the foundation for supporting and inspiring districts to approach student attendance differently.</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That is why the Division of Early Childhood Education created a toolkit of resources and highlight specific issues to consider in addressing chronic absenteeism in Preschool and Kindergarten. </a:t>
            </a:r>
          </a:p>
          <a:p>
            <a:endParaRPr lang="en-US" dirty="0"/>
          </a:p>
        </p:txBody>
      </p:sp>
      <p:sp>
        <p:nvSpPr>
          <p:cNvPr id="4" name="Slide Number Placeholder 3"/>
          <p:cNvSpPr>
            <a:spLocks noGrp="1"/>
          </p:cNvSpPr>
          <p:nvPr>
            <p:ph type="sldNum" sz="quarter" idx="10"/>
          </p:nvPr>
        </p:nvSpPr>
        <p:spPr/>
        <p:txBody>
          <a:bodyPr/>
          <a:lstStyle/>
          <a:p>
            <a:fld id="{CA60207C-A9B6-44BE-90BA-296DEE074BB1}" type="slidenum">
              <a:rPr lang="en-US" smtClean="0"/>
              <a:t>7</a:t>
            </a:fld>
            <a:endParaRPr lang="en-US" dirty="0"/>
          </a:p>
        </p:txBody>
      </p:sp>
    </p:spTree>
    <p:extLst>
      <p:ext uri="{BB962C8B-B14F-4D97-AF65-F5344CB8AC3E}">
        <p14:creationId xmlns:p14="http://schemas.microsoft.com/office/powerpoint/2010/main" val="8174124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0000"/>
              </a:lnSpc>
            </a:pPr>
            <a:endParaRPr lang="en-US" sz="6300" dirty="0"/>
          </a:p>
          <a:p>
            <a:pPr>
              <a:lnSpc>
                <a:spcPct val="120000"/>
              </a:lnSpc>
            </a:pPr>
            <a:r>
              <a:rPr lang="en-US" sz="6300" dirty="0"/>
              <a:t>The REL and NJDOE worked together to create a toolkit of resources with the aim to:</a:t>
            </a:r>
          </a:p>
          <a:p>
            <a:pPr marL="930965" lvl="1" indent="-465482">
              <a:lnSpc>
                <a:spcPct val="120000"/>
              </a:lnSpc>
              <a:buFont typeface="Arial" panose="020B0604020202020204" pitchFamily="34" charset="0"/>
              <a:buChar char="•"/>
            </a:pPr>
            <a:r>
              <a:rPr lang="en-US" sz="5100" dirty="0">
                <a:latin typeface="Arial" panose="020B0604020202020204" pitchFamily="34" charset="0"/>
                <a:cs typeface="Arial" panose="020B0604020202020204" pitchFamily="34" charset="0"/>
              </a:rPr>
              <a:t>Encourage schools to </a:t>
            </a:r>
            <a:r>
              <a:rPr lang="en-US" sz="5100" i="1" dirty="0">
                <a:latin typeface="Arial" panose="020B0604020202020204" pitchFamily="34" charset="0"/>
                <a:cs typeface="Arial" panose="020B0604020202020204" pitchFamily="34" charset="0"/>
              </a:rPr>
              <a:t>gather and include data </a:t>
            </a:r>
            <a:r>
              <a:rPr lang="en-US" sz="5100" dirty="0">
                <a:latin typeface="Arial" panose="020B0604020202020204" pitchFamily="34" charset="0"/>
                <a:cs typeface="Arial" panose="020B0604020202020204" pitchFamily="34" charset="0"/>
              </a:rPr>
              <a:t>on preschool students when reporting chronic absenteeism rates on school report cards</a:t>
            </a:r>
          </a:p>
          <a:p>
            <a:pPr marL="930965" lvl="1" indent="-465482">
              <a:lnSpc>
                <a:spcPct val="120000"/>
              </a:lnSpc>
              <a:buFont typeface="Arial" panose="020B0604020202020204" pitchFamily="34" charset="0"/>
              <a:buChar char="•"/>
            </a:pPr>
            <a:r>
              <a:rPr lang="en-US" sz="5100" dirty="0">
                <a:latin typeface="Arial" panose="020B0604020202020204" pitchFamily="34" charset="0"/>
                <a:cs typeface="Arial" panose="020B0604020202020204" pitchFamily="34" charset="0"/>
              </a:rPr>
              <a:t>Help parents </a:t>
            </a:r>
            <a:r>
              <a:rPr lang="en-US" sz="5100" i="1" dirty="0">
                <a:latin typeface="Arial" panose="020B0604020202020204" pitchFamily="34" charset="0"/>
                <a:cs typeface="Arial" panose="020B0604020202020204" pitchFamily="34" charset="0"/>
              </a:rPr>
              <a:t>understand the importance</a:t>
            </a:r>
            <a:r>
              <a:rPr lang="en-US" sz="5100" dirty="0">
                <a:latin typeface="Arial" panose="020B0604020202020204" pitchFamily="34" charset="0"/>
                <a:cs typeface="Arial" panose="020B0604020202020204" pitchFamily="34" charset="0"/>
              </a:rPr>
              <a:t> of attendance in early grades</a:t>
            </a:r>
          </a:p>
          <a:p>
            <a:pPr marL="930965" lvl="1" indent="-465482">
              <a:lnSpc>
                <a:spcPct val="120000"/>
              </a:lnSpc>
              <a:buFont typeface="Arial" panose="020B0604020202020204" pitchFamily="34" charset="0"/>
              <a:buChar char="•"/>
            </a:pPr>
            <a:r>
              <a:rPr lang="en-US" sz="5100" dirty="0">
                <a:latin typeface="Arial" panose="020B0604020202020204" pitchFamily="34" charset="0"/>
                <a:cs typeface="Arial" panose="020B0604020202020204" pitchFamily="34" charset="0"/>
              </a:rPr>
              <a:t>Help schools </a:t>
            </a:r>
            <a:r>
              <a:rPr lang="en-US" sz="5100" i="1" dirty="0">
                <a:latin typeface="Arial" panose="020B0604020202020204" pitchFamily="34" charset="0"/>
                <a:cs typeface="Arial" panose="020B0604020202020204" pitchFamily="34" charset="0"/>
              </a:rPr>
              <a:t>identify reasons </a:t>
            </a:r>
            <a:r>
              <a:rPr lang="en-US" sz="5100" dirty="0">
                <a:latin typeface="Arial" panose="020B0604020202020204" pitchFamily="34" charset="0"/>
                <a:cs typeface="Arial" panose="020B0604020202020204" pitchFamily="34" charset="0"/>
              </a:rPr>
              <a:t>for absenteeism</a:t>
            </a:r>
          </a:p>
          <a:p>
            <a:pPr marL="930965" lvl="1" indent="-465482">
              <a:lnSpc>
                <a:spcPct val="120000"/>
              </a:lnSpc>
              <a:buFont typeface="Arial" panose="020B0604020202020204" pitchFamily="34" charset="0"/>
              <a:buChar char="•"/>
            </a:pPr>
            <a:r>
              <a:rPr lang="en-US" sz="5100" dirty="0">
                <a:latin typeface="Arial" panose="020B0604020202020204" pitchFamily="34" charset="0"/>
                <a:cs typeface="Arial" panose="020B0604020202020204" pitchFamily="34" charset="0"/>
              </a:rPr>
              <a:t>And Provide guidance on selecting and implementing research-based strategies to </a:t>
            </a:r>
            <a:r>
              <a:rPr lang="en-US" sz="5100" i="1" dirty="0">
                <a:latin typeface="Arial" panose="020B0604020202020204" pitchFamily="34" charset="0"/>
                <a:cs typeface="Arial" panose="020B0604020202020204" pitchFamily="34" charset="0"/>
              </a:rPr>
              <a:t>improve attendance</a:t>
            </a:r>
          </a:p>
        </p:txBody>
      </p:sp>
      <p:sp>
        <p:nvSpPr>
          <p:cNvPr id="4" name="Slide Number Placeholder 3"/>
          <p:cNvSpPr>
            <a:spLocks noGrp="1"/>
          </p:cNvSpPr>
          <p:nvPr>
            <p:ph type="sldNum" sz="quarter" idx="10"/>
          </p:nvPr>
        </p:nvSpPr>
        <p:spPr/>
        <p:txBody>
          <a:bodyPr/>
          <a:lstStyle/>
          <a:p>
            <a:fld id="{CA60207C-A9B6-44BE-90BA-296DEE074BB1}" type="slidenum">
              <a:rPr lang="en-US" smtClean="0"/>
              <a:t>8</a:t>
            </a:fld>
            <a:endParaRPr lang="en-US" dirty="0"/>
          </a:p>
        </p:txBody>
      </p:sp>
    </p:spTree>
    <p:extLst>
      <p:ext uri="{BB962C8B-B14F-4D97-AF65-F5344CB8AC3E}">
        <p14:creationId xmlns:p14="http://schemas.microsoft.com/office/powerpoint/2010/main" val="41334400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0965">
              <a:defRPr/>
            </a:pPr>
            <a:r>
              <a:rPr lang="en-US" dirty="0"/>
              <a:t>The toolkit includes resources for</a:t>
            </a:r>
            <a:r>
              <a:rPr lang="en-US" baseline="0" dirty="0"/>
              <a:t> everyone, including staff in </a:t>
            </a:r>
            <a:r>
              <a:rPr lang="en-US" dirty="0"/>
              <a:t>districts, schools, and early childhood providers, as well as families and parents: </a:t>
            </a:r>
          </a:p>
          <a:p>
            <a:pPr marL="174556" indent="-174556" defTabSz="930965">
              <a:buFont typeface="Arial" panose="020B0604020202020204" pitchFamily="34" charset="0"/>
              <a:buChar char="•"/>
              <a:defRPr/>
            </a:pPr>
            <a:r>
              <a:rPr lang="en-US" dirty="0"/>
              <a:t>A series of 3 fact sheets intended for school and district leaders to use</a:t>
            </a:r>
            <a:r>
              <a:rPr lang="en-US" baseline="0" dirty="0"/>
              <a:t> with</a:t>
            </a:r>
            <a:r>
              <a:rPr lang="en-US" dirty="0"/>
              <a:t> educators</a:t>
            </a:r>
            <a:r>
              <a:rPr lang="en-US" baseline="0" dirty="0"/>
              <a:t> and other staff</a:t>
            </a:r>
            <a:endParaRPr lang="en-US" dirty="0"/>
          </a:p>
          <a:p>
            <a:pPr marL="174556" indent="-174556" defTabSz="930965">
              <a:buFont typeface="Arial" panose="020B0604020202020204" pitchFamily="34" charset="0"/>
              <a:buChar char="•"/>
              <a:defRPr/>
            </a:pPr>
            <a:r>
              <a:rPr lang="en-US" dirty="0"/>
              <a:t>A user friendly infographic (or</a:t>
            </a:r>
            <a:r>
              <a:rPr lang="en-US" baseline="0" dirty="0"/>
              <a:t> </a:t>
            </a:r>
            <a:r>
              <a:rPr lang="en-US" dirty="0"/>
              <a:t>flyer) aimed at families that can be posted on walls of schools and early</a:t>
            </a:r>
            <a:r>
              <a:rPr lang="en-US" baseline="0" dirty="0"/>
              <a:t> childhood providers</a:t>
            </a:r>
          </a:p>
          <a:p>
            <a:pPr marL="174556" indent="-174556" defTabSz="930965">
              <a:buFont typeface="Arial" panose="020B0604020202020204" pitchFamily="34" charset="0"/>
              <a:buChar char="•"/>
              <a:defRPr/>
            </a:pPr>
            <a:r>
              <a:rPr lang="en-US" dirty="0"/>
              <a:t>A slide deck </a:t>
            </a:r>
            <a:r>
              <a:rPr lang="en-US" baseline="0" dirty="0"/>
              <a:t>with an accompanying handout </a:t>
            </a:r>
            <a:r>
              <a:rPr lang="en-US" dirty="0"/>
              <a:t>for educators and school leaders to use in parent meetings</a:t>
            </a:r>
          </a:p>
          <a:p>
            <a:pPr marL="174556" indent="-174556" defTabSz="930965">
              <a:buFont typeface="Arial" panose="020B0604020202020204" pitchFamily="34" charset="0"/>
              <a:buChar char="•"/>
              <a:defRPr/>
            </a:pPr>
            <a:r>
              <a:rPr lang="en-US" baseline="0" dirty="0"/>
              <a:t>Full list of citations of all the research we used and cited when developing the toolkit, as well as a list of helpful resources to decrease chronic absenteeism</a:t>
            </a:r>
            <a:endParaRPr lang="en-US" dirty="0"/>
          </a:p>
          <a:p>
            <a:pPr defTabSz="930965">
              <a:defRPr/>
            </a:pPr>
            <a:endParaRPr lang="en-US" dirty="0"/>
          </a:p>
          <a:p>
            <a:pPr defTabSz="930965">
              <a:defRPr/>
            </a:pPr>
            <a:r>
              <a:rPr lang="en-US" dirty="0"/>
              <a:t>The idea is that these materials</a:t>
            </a:r>
            <a:r>
              <a:rPr lang="en-US" baseline="0" dirty="0"/>
              <a:t> </a:t>
            </a:r>
            <a:r>
              <a:rPr lang="en-US" dirty="0"/>
              <a:t>will be accessible to use together or individually as a tool to support those working to reduce chronic absenteeism in the early grades. We will provide the links to these materials at</a:t>
            </a:r>
            <a:r>
              <a:rPr lang="en-US" baseline="0" dirty="0"/>
              <a:t> the end of the presentation. </a:t>
            </a:r>
          </a:p>
          <a:p>
            <a:pPr defTabSz="930965">
              <a:defRPr/>
            </a:pPr>
            <a:endParaRPr lang="en-US" dirty="0"/>
          </a:p>
          <a:p>
            <a:pPr defTabSz="930965">
              <a:defRPr/>
            </a:pPr>
            <a:r>
              <a:rPr lang="en-US" dirty="0">
                <a:cs typeface="Arial" panose="020B0604020202020204" pitchFamily="34" charset="0"/>
              </a:rPr>
              <a:t>The materials</a:t>
            </a:r>
            <a:r>
              <a:rPr lang="en-US" baseline="0" dirty="0">
                <a:cs typeface="Arial" panose="020B0604020202020204" pitchFamily="34" charset="0"/>
              </a:rPr>
              <a:t> are currently aimed at educators and parents in NJ, but can be downloaded and used by districts and schools in other states. If needed, you can rebrand materials for use with parents and educators in your community. For more information, please contact us. </a:t>
            </a:r>
          </a:p>
          <a:p>
            <a:pPr defTabSz="930965">
              <a:defRPr/>
            </a:pPr>
            <a:endParaRPr lang="en-US" baseline="0" dirty="0">
              <a:cs typeface="Arial" panose="020B0604020202020204" pitchFamily="34" charset="0"/>
            </a:endParaRPr>
          </a:p>
          <a:p>
            <a:pPr defTabSz="930965">
              <a:defRPr/>
            </a:pPr>
            <a:r>
              <a:rPr lang="en-US" dirty="0">
                <a:cs typeface="Arial" panose="020B0604020202020204" pitchFamily="34" charset="0"/>
              </a:rPr>
              <a:t>Now that you have an overview of the toolkit,</a:t>
            </a:r>
            <a:r>
              <a:rPr lang="en-US" baseline="0" dirty="0">
                <a:cs typeface="Arial" panose="020B0604020202020204" pitchFamily="34" charset="0"/>
              </a:rPr>
              <a:t> we’ll discuss the components and their contents</a:t>
            </a:r>
            <a:r>
              <a:rPr lang="en-US" dirty="0">
                <a:cs typeface="Arial" panose="020B0604020202020204" pitchFamily="34" charset="0"/>
              </a:rPr>
              <a:t> in more detail.</a:t>
            </a:r>
            <a:endParaRPr lang="en-US" dirty="0"/>
          </a:p>
          <a:p>
            <a:endParaRPr lang="en-US" dirty="0"/>
          </a:p>
        </p:txBody>
      </p:sp>
      <p:sp>
        <p:nvSpPr>
          <p:cNvPr id="4" name="Slide Number Placeholder 3"/>
          <p:cNvSpPr>
            <a:spLocks noGrp="1"/>
          </p:cNvSpPr>
          <p:nvPr>
            <p:ph type="sldNum" sz="quarter" idx="10"/>
          </p:nvPr>
        </p:nvSpPr>
        <p:spPr/>
        <p:txBody>
          <a:bodyPr/>
          <a:lstStyle/>
          <a:p>
            <a:fld id="{CA60207C-A9B6-44BE-90BA-296DEE074BB1}" type="slidenum">
              <a:rPr lang="en-US" smtClean="0"/>
              <a:t>9</a:t>
            </a:fld>
            <a:endParaRPr lang="en-US" dirty="0"/>
          </a:p>
        </p:txBody>
      </p:sp>
    </p:spTree>
    <p:extLst>
      <p:ext uri="{BB962C8B-B14F-4D97-AF65-F5344CB8AC3E}">
        <p14:creationId xmlns:p14="http://schemas.microsoft.com/office/powerpoint/2010/main" val="38224709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DF8265C-B916-4A84-ADBE-504E65FF7E59}" type="slidenum">
              <a:rPr lang="en-US" smtClean="0"/>
              <a:t>‹#›</a:t>
            </a:fld>
            <a:endParaRPr lang="en-US" dirty="0"/>
          </a:p>
        </p:txBody>
      </p:sp>
    </p:spTree>
    <p:extLst>
      <p:ext uri="{BB962C8B-B14F-4D97-AF65-F5344CB8AC3E}">
        <p14:creationId xmlns:p14="http://schemas.microsoft.com/office/powerpoint/2010/main" val="36487134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DF8265C-B916-4A84-ADBE-504E65FF7E59}" type="slidenum">
              <a:rPr lang="en-US" smtClean="0"/>
              <a:t>‹#›</a:t>
            </a:fld>
            <a:endParaRPr lang="en-US" dirty="0"/>
          </a:p>
        </p:txBody>
      </p:sp>
    </p:spTree>
    <p:extLst>
      <p:ext uri="{BB962C8B-B14F-4D97-AF65-F5344CB8AC3E}">
        <p14:creationId xmlns:p14="http://schemas.microsoft.com/office/powerpoint/2010/main" val="29702106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DF8265C-B916-4A84-ADBE-504E65FF7E59}" type="slidenum">
              <a:rPr lang="en-US" smtClean="0"/>
              <a:t>‹#›</a:t>
            </a:fld>
            <a:endParaRPr lang="en-US" dirty="0"/>
          </a:p>
        </p:txBody>
      </p:sp>
    </p:spTree>
    <p:extLst>
      <p:ext uri="{BB962C8B-B14F-4D97-AF65-F5344CB8AC3E}">
        <p14:creationId xmlns:p14="http://schemas.microsoft.com/office/powerpoint/2010/main" val="22343718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6812084" y="6611540"/>
            <a:ext cx="2057400" cy="167481"/>
          </a:xfrm>
        </p:spPr>
        <p:txBody>
          <a:bodyPr/>
          <a:lstStyle>
            <a:lvl1pPr>
              <a:defRPr>
                <a:solidFill>
                  <a:schemeClr val="bg1">
                    <a:lumMod val="50000"/>
                  </a:schemeClr>
                </a:solidFill>
                <a:latin typeface="Arial" panose="020B0604020202020204" pitchFamily="34" charset="0"/>
                <a:cs typeface="Arial" panose="020B0604020202020204" pitchFamily="34" charset="0"/>
              </a:defRPr>
            </a:lvl1pPr>
          </a:lstStyle>
          <a:p>
            <a:fld id="{ADF8265C-B916-4A84-ADBE-504E65FF7E59}" type="slidenum">
              <a:rPr lang="en-US" smtClean="0"/>
              <a:pPr/>
              <a:t>‹#›</a:t>
            </a:fld>
            <a:endParaRPr lang="en-US" dirty="0"/>
          </a:p>
        </p:txBody>
      </p:sp>
      <p:sp>
        <p:nvSpPr>
          <p:cNvPr id="6" name="Rectangle 5"/>
          <p:cNvSpPr/>
          <p:nvPr userDrawn="1"/>
        </p:nvSpPr>
        <p:spPr>
          <a:xfrm>
            <a:off x="0" y="0"/>
            <a:ext cx="9144000" cy="990600"/>
          </a:xfrm>
          <a:prstGeom prst="rect">
            <a:avLst/>
          </a:prstGeom>
          <a:solidFill>
            <a:srgbClr val="094D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 name="Straight Connector 6"/>
          <p:cNvCxnSpPr/>
          <p:nvPr userDrawn="1"/>
        </p:nvCxnSpPr>
        <p:spPr>
          <a:xfrm>
            <a:off x="241300" y="6527800"/>
            <a:ext cx="8628184" cy="0"/>
          </a:xfrm>
          <a:prstGeom prst="line">
            <a:avLst/>
          </a:prstGeom>
          <a:ln>
            <a:solidFill>
              <a:srgbClr val="EC892D"/>
            </a:solidFill>
          </a:ln>
        </p:spPr>
        <p:style>
          <a:lnRef idx="1">
            <a:schemeClr val="accent1"/>
          </a:lnRef>
          <a:fillRef idx="0">
            <a:schemeClr val="accent1"/>
          </a:fillRef>
          <a:effectRef idx="0">
            <a:schemeClr val="accent1"/>
          </a:effectRef>
          <a:fontRef idx="minor">
            <a:schemeClr val="tx1"/>
          </a:fontRef>
        </p:style>
      </p:cxnSp>
      <p:sp>
        <p:nvSpPr>
          <p:cNvPr id="8" name="Title 1"/>
          <p:cNvSpPr>
            <a:spLocks noGrp="1"/>
          </p:cNvSpPr>
          <p:nvPr>
            <p:ph type="title"/>
          </p:nvPr>
        </p:nvSpPr>
        <p:spPr>
          <a:xfrm>
            <a:off x="241300" y="-167482"/>
            <a:ext cx="7886700" cy="1325563"/>
          </a:xfrm>
        </p:spPr>
        <p:txBody>
          <a:bodyPr>
            <a:normAutofit/>
          </a:bodyPr>
          <a:lstStyle>
            <a:lvl1pPr>
              <a:defRPr sz="3200" b="1">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9" name="Text Placeholder 2"/>
          <p:cNvSpPr>
            <a:spLocks noGrp="1"/>
          </p:cNvSpPr>
          <p:nvPr>
            <p:ph type="body" idx="1"/>
          </p:nvPr>
        </p:nvSpPr>
        <p:spPr>
          <a:xfrm>
            <a:off x="241300" y="1508919"/>
            <a:ext cx="7886700" cy="1500187"/>
          </a:xfrm>
        </p:spPr>
        <p:txBody>
          <a:bodyPr/>
          <a:lstStyle>
            <a:lvl1pPr marL="0" indent="0">
              <a:buNone/>
              <a:defRPr sz="240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4565914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6812084" y="6611540"/>
            <a:ext cx="2057400" cy="167481"/>
          </a:xfrm>
        </p:spPr>
        <p:txBody>
          <a:bodyPr/>
          <a:lstStyle>
            <a:lvl1pPr>
              <a:defRPr>
                <a:solidFill>
                  <a:schemeClr val="bg1">
                    <a:lumMod val="50000"/>
                  </a:schemeClr>
                </a:solidFill>
                <a:latin typeface="Arial" panose="020B0604020202020204" pitchFamily="34" charset="0"/>
                <a:cs typeface="Arial" panose="020B0604020202020204" pitchFamily="34" charset="0"/>
              </a:defRPr>
            </a:lvl1pPr>
          </a:lstStyle>
          <a:p>
            <a:fld id="{ADF8265C-B916-4A84-ADBE-504E65FF7E59}" type="slidenum">
              <a:rPr lang="en-US" smtClean="0"/>
              <a:pPr/>
              <a:t>‹#›</a:t>
            </a:fld>
            <a:endParaRPr lang="en-US" dirty="0"/>
          </a:p>
        </p:txBody>
      </p:sp>
      <p:sp>
        <p:nvSpPr>
          <p:cNvPr id="6" name="Rectangle 5"/>
          <p:cNvSpPr/>
          <p:nvPr userDrawn="1"/>
        </p:nvSpPr>
        <p:spPr>
          <a:xfrm>
            <a:off x="0" y="0"/>
            <a:ext cx="9144000" cy="990600"/>
          </a:xfrm>
          <a:prstGeom prst="rect">
            <a:avLst/>
          </a:prstGeom>
          <a:solidFill>
            <a:srgbClr val="094D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 name="Straight Connector 6"/>
          <p:cNvCxnSpPr/>
          <p:nvPr userDrawn="1"/>
        </p:nvCxnSpPr>
        <p:spPr>
          <a:xfrm>
            <a:off x="241300" y="6527800"/>
            <a:ext cx="8628184" cy="0"/>
          </a:xfrm>
          <a:prstGeom prst="line">
            <a:avLst/>
          </a:prstGeom>
          <a:ln>
            <a:solidFill>
              <a:srgbClr val="EC892D"/>
            </a:solidFill>
          </a:ln>
        </p:spPr>
        <p:style>
          <a:lnRef idx="1">
            <a:schemeClr val="accent1"/>
          </a:lnRef>
          <a:fillRef idx="0">
            <a:schemeClr val="accent1"/>
          </a:fillRef>
          <a:effectRef idx="0">
            <a:schemeClr val="accent1"/>
          </a:effectRef>
          <a:fontRef idx="minor">
            <a:schemeClr val="tx1"/>
          </a:fontRef>
        </p:style>
      </p:cxnSp>
      <p:sp>
        <p:nvSpPr>
          <p:cNvPr id="8" name="Title 1"/>
          <p:cNvSpPr>
            <a:spLocks noGrp="1"/>
          </p:cNvSpPr>
          <p:nvPr>
            <p:ph type="title"/>
          </p:nvPr>
        </p:nvSpPr>
        <p:spPr>
          <a:xfrm>
            <a:off x="241300" y="-167482"/>
            <a:ext cx="7886700" cy="1325563"/>
          </a:xfrm>
        </p:spPr>
        <p:txBody>
          <a:bodyPr>
            <a:normAutofit/>
          </a:bodyPr>
          <a:lstStyle>
            <a:lvl1pPr>
              <a:defRPr sz="3200" b="1">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9" name="Text Placeholder 2"/>
          <p:cNvSpPr>
            <a:spLocks noGrp="1"/>
          </p:cNvSpPr>
          <p:nvPr>
            <p:ph type="body" idx="1" hasCustomPrompt="1"/>
          </p:nvPr>
        </p:nvSpPr>
        <p:spPr>
          <a:xfrm>
            <a:off x="241300" y="1508919"/>
            <a:ext cx="7886700" cy="1500187"/>
          </a:xfrm>
        </p:spPr>
        <p:txBody>
          <a:bodyPr/>
          <a:lstStyle>
            <a:lvl1pPr marL="285750" indent="-285750">
              <a:spcAft>
                <a:spcPts val="600"/>
              </a:spcAft>
              <a:buClr>
                <a:srgbClr val="4185D0"/>
              </a:buClr>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285750" indent="-285750">
              <a:spcAft>
                <a:spcPts val="600"/>
              </a:spcAft>
              <a:buClr>
                <a:srgbClr val="4185D0"/>
              </a:buClr>
              <a:buFont typeface="Arial" panose="020B0604020202020204" pitchFamily="34" charset="0"/>
              <a:buChar char="•"/>
            </a:pPr>
            <a:r>
              <a:rPr lang="en-US" sz="2400" b="1" dirty="0" err="1">
                <a:latin typeface="Arial" panose="020B0604020202020204" pitchFamily="34" charset="0"/>
                <a:cs typeface="Arial" panose="020B0604020202020204" pitchFamily="34" charset="0"/>
              </a:rPr>
              <a:t>Faccusae</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sitiatur</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sincta</a:t>
            </a:r>
            <a:r>
              <a:rPr lang="en-US" sz="2400" b="1"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duciend</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undipsum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vendan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ducim</a:t>
            </a:r>
            <a:r>
              <a:rPr lang="en-US" sz="2400" dirty="0">
                <a:latin typeface="Arial" panose="020B0604020202020204" pitchFamily="34" charset="0"/>
                <a:cs typeface="Arial" panose="020B0604020202020204" pitchFamily="34" charset="0"/>
              </a:rPr>
              <a:t> qui </a:t>
            </a:r>
            <a:r>
              <a:rPr lang="en-US" sz="2400" dirty="0" err="1">
                <a:latin typeface="Arial" panose="020B0604020202020204" pitchFamily="34" charset="0"/>
                <a:cs typeface="Arial" panose="020B0604020202020204" pitchFamily="34" charset="0"/>
              </a:rPr>
              <a:t>quiatem</a:t>
            </a:r>
            <a:r>
              <a:rPr lang="en-US" sz="2400" dirty="0">
                <a:latin typeface="Arial" panose="020B0604020202020204" pitchFamily="34" charset="0"/>
                <a:cs typeface="Arial" panose="020B0604020202020204" pitchFamily="34" charset="0"/>
              </a:rPr>
              <a:t> </a:t>
            </a:r>
          </a:p>
          <a:p>
            <a:pPr marL="285750" indent="-285750">
              <a:spcAft>
                <a:spcPts val="600"/>
              </a:spcAft>
              <a:buClr>
                <a:srgbClr val="4185D0"/>
              </a:buClr>
              <a:buFont typeface="Arial" panose="020B0604020202020204" pitchFamily="34" charset="0"/>
              <a:buChar char="•"/>
            </a:pPr>
            <a:r>
              <a:rPr lang="en-US" sz="2400" b="1" dirty="0" err="1">
                <a:latin typeface="Arial" panose="020B0604020202020204" pitchFamily="34" charset="0"/>
                <a:cs typeface="Arial" panose="020B0604020202020204" pitchFamily="34" charset="0"/>
              </a:rPr>
              <a:t>Volorrum</a:t>
            </a:r>
            <a:r>
              <a:rPr lang="en-US" sz="2400" b="1" dirty="0">
                <a:latin typeface="Arial" panose="020B0604020202020204" pitchFamily="34" charset="0"/>
                <a:cs typeface="Arial" panose="020B0604020202020204" pitchFamily="34" charset="0"/>
              </a:rPr>
              <a:t> qui </a:t>
            </a:r>
            <a:r>
              <a:rPr lang="en-US" sz="2400" b="1" dirty="0" err="1">
                <a:latin typeface="Arial" panose="020B0604020202020204" pitchFamily="34" charset="0"/>
                <a:cs typeface="Arial" panose="020B0604020202020204" pitchFamily="34" charset="0"/>
              </a:rPr>
              <a:t>quis</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samuscia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demodistiis</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etur</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cust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accus</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evenecte</a:t>
            </a:r>
            <a:r>
              <a:rPr lang="en-US" sz="2400" dirty="0">
                <a:latin typeface="Arial" panose="020B0604020202020204" pitchFamily="34" charset="0"/>
                <a:cs typeface="Arial" panose="020B0604020202020204" pitchFamily="34" charset="0"/>
              </a:rPr>
              <a:t> in </a:t>
            </a:r>
            <a:r>
              <a:rPr lang="en-US" sz="2400" dirty="0" err="1">
                <a:latin typeface="Arial" panose="020B0604020202020204" pitchFamily="34" charset="0"/>
                <a:cs typeface="Arial" panose="020B0604020202020204" pitchFamily="34" charset="0"/>
              </a:rPr>
              <a:t>restiunt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fuga</a:t>
            </a:r>
            <a:r>
              <a:rPr lang="en-US" sz="24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652430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DF8265C-B916-4A84-ADBE-504E65FF7E59}" type="slidenum">
              <a:rPr lang="en-US" smtClean="0"/>
              <a:t>‹#›</a:t>
            </a:fld>
            <a:endParaRPr lang="en-US" dirty="0"/>
          </a:p>
        </p:txBody>
      </p:sp>
    </p:spTree>
    <p:extLst>
      <p:ext uri="{BB962C8B-B14F-4D97-AF65-F5344CB8AC3E}">
        <p14:creationId xmlns:p14="http://schemas.microsoft.com/office/powerpoint/2010/main" val="17636269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DF8265C-B916-4A84-ADBE-504E65FF7E59}" type="slidenum">
              <a:rPr lang="en-US" smtClean="0"/>
              <a:t>‹#›</a:t>
            </a:fld>
            <a:endParaRPr lang="en-US" dirty="0"/>
          </a:p>
        </p:txBody>
      </p:sp>
    </p:spTree>
    <p:extLst>
      <p:ext uri="{BB962C8B-B14F-4D97-AF65-F5344CB8AC3E}">
        <p14:creationId xmlns:p14="http://schemas.microsoft.com/office/powerpoint/2010/main" val="6931797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DF8265C-B916-4A84-ADBE-504E65FF7E59}" type="slidenum">
              <a:rPr lang="en-US" smtClean="0"/>
              <a:t>‹#›</a:t>
            </a:fld>
            <a:endParaRPr lang="en-US" dirty="0"/>
          </a:p>
        </p:txBody>
      </p:sp>
    </p:spTree>
    <p:extLst>
      <p:ext uri="{BB962C8B-B14F-4D97-AF65-F5344CB8AC3E}">
        <p14:creationId xmlns:p14="http://schemas.microsoft.com/office/powerpoint/2010/main" val="32522243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DF8265C-B916-4A84-ADBE-504E65FF7E59}" type="slidenum">
              <a:rPr lang="en-US" smtClean="0"/>
              <a:t>‹#›</a:t>
            </a:fld>
            <a:endParaRPr lang="en-US" dirty="0"/>
          </a:p>
        </p:txBody>
      </p:sp>
    </p:spTree>
    <p:extLst>
      <p:ext uri="{BB962C8B-B14F-4D97-AF65-F5344CB8AC3E}">
        <p14:creationId xmlns:p14="http://schemas.microsoft.com/office/powerpoint/2010/main" val="10253303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DF8265C-B916-4A84-ADBE-504E65FF7E59}" type="slidenum">
              <a:rPr lang="en-US" smtClean="0"/>
              <a:t>‹#›</a:t>
            </a:fld>
            <a:endParaRPr lang="en-US" dirty="0"/>
          </a:p>
        </p:txBody>
      </p:sp>
    </p:spTree>
    <p:extLst>
      <p:ext uri="{BB962C8B-B14F-4D97-AF65-F5344CB8AC3E}">
        <p14:creationId xmlns:p14="http://schemas.microsoft.com/office/powerpoint/2010/main" val="41400325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DF8265C-B916-4A84-ADBE-504E65FF7E59}" type="slidenum">
              <a:rPr lang="en-US" smtClean="0"/>
              <a:t>‹#›</a:t>
            </a:fld>
            <a:endParaRPr lang="en-US" dirty="0"/>
          </a:p>
        </p:txBody>
      </p:sp>
    </p:spTree>
    <p:extLst>
      <p:ext uri="{BB962C8B-B14F-4D97-AF65-F5344CB8AC3E}">
        <p14:creationId xmlns:p14="http://schemas.microsoft.com/office/powerpoint/2010/main" val="24926685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DF8265C-B916-4A84-ADBE-504E65FF7E59}" type="slidenum">
              <a:rPr lang="en-US" smtClean="0"/>
              <a:t>‹#›</a:t>
            </a:fld>
            <a:endParaRPr lang="en-US" dirty="0"/>
          </a:p>
        </p:txBody>
      </p:sp>
    </p:spTree>
    <p:extLst>
      <p:ext uri="{BB962C8B-B14F-4D97-AF65-F5344CB8AC3E}">
        <p14:creationId xmlns:p14="http://schemas.microsoft.com/office/powerpoint/2010/main" val="19727640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DF8265C-B916-4A84-ADBE-504E65FF7E59}" type="slidenum">
              <a:rPr lang="en-US" smtClean="0"/>
              <a:t>‹#›</a:t>
            </a:fld>
            <a:endParaRPr lang="en-US" dirty="0"/>
          </a:p>
        </p:txBody>
      </p:sp>
    </p:spTree>
    <p:extLst>
      <p:ext uri="{BB962C8B-B14F-4D97-AF65-F5344CB8AC3E}">
        <p14:creationId xmlns:p14="http://schemas.microsoft.com/office/powerpoint/2010/main" val="28402014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F8265C-B916-4A84-ADBE-504E65FF7E59}" type="slidenum">
              <a:rPr lang="en-US" smtClean="0"/>
              <a:t>‹#›</a:t>
            </a:fld>
            <a:endParaRPr lang="en-US" dirty="0"/>
          </a:p>
        </p:txBody>
      </p:sp>
    </p:spTree>
    <p:extLst>
      <p:ext uri="{BB962C8B-B14F-4D97-AF65-F5344CB8AC3E}">
        <p14:creationId xmlns:p14="http://schemas.microsoft.com/office/powerpoint/2010/main" val="4550454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12.xml"/><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hyperlink" Target="mailto:doeearlychild@doe.nj.us" TargetMode="External"/><Relationship Id="rId2" Type="http://schemas.openxmlformats.org/officeDocument/2006/relationships/notesSlide" Target="../notesSlides/notesSlide25.xml"/><Relationship Id="rId1" Type="http://schemas.openxmlformats.org/officeDocument/2006/relationships/slideLayout" Target="../slideLayouts/slideLayout12.xml"/><Relationship Id="rId4" Type="http://schemas.openxmlformats.org/officeDocument/2006/relationships/hyperlink" Target="mailto:RELmidatlantic@mathematica-mpr.com"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43360" y="203799"/>
            <a:ext cx="4743450" cy="1390650"/>
          </a:xfrm>
          <a:prstGeom prst="rect">
            <a:avLst/>
          </a:prstGeom>
        </p:spPr>
      </p:pic>
      <p:pic>
        <p:nvPicPr>
          <p:cNvPr id="5" name="Picture 4">
            <a:extLst>
              <a:ext uri="{C183D7F6-B498-43B3-948B-1728B52AA6E4}">
                <adec:decorative xmlns:adec="http://schemas.microsoft.com/office/drawing/2017/decorative" val="1"/>
              </a:ext>
            </a:extLst>
          </p:cNvPr>
          <p:cNvPicPr>
            <a:picLocks noChangeAspect="1"/>
          </p:cNvPicPr>
          <p:nvPr/>
        </p:nvPicPr>
        <p:blipFill rotWithShape="1">
          <a:blip r:embed="rId4"/>
          <a:srcRect t="49669"/>
          <a:stretch/>
        </p:blipFill>
        <p:spPr>
          <a:xfrm>
            <a:off x="7254910" y="785816"/>
            <a:ext cx="1263720" cy="758213"/>
          </a:xfrm>
          <a:prstGeom prst="rect">
            <a:avLst/>
          </a:prstGeom>
        </p:spPr>
      </p:pic>
      <p:cxnSp>
        <p:nvCxnSpPr>
          <p:cNvPr id="13" name="Straight Connector 12">
            <a:extLst>
              <a:ext uri="{C183D7F6-B498-43B3-948B-1728B52AA6E4}">
                <adec:decorative xmlns:adec="http://schemas.microsoft.com/office/drawing/2017/decorative" val="1"/>
              </a:ext>
            </a:extLst>
          </p:cNvPr>
          <p:cNvCxnSpPr/>
          <p:nvPr/>
        </p:nvCxnSpPr>
        <p:spPr>
          <a:xfrm>
            <a:off x="167144" y="1634641"/>
            <a:ext cx="8628184" cy="0"/>
          </a:xfrm>
          <a:prstGeom prst="line">
            <a:avLst/>
          </a:prstGeom>
          <a:ln w="19050">
            <a:solidFill>
              <a:srgbClr val="EB892C"/>
            </a:solidFill>
          </a:ln>
        </p:spPr>
        <p:style>
          <a:lnRef idx="1">
            <a:schemeClr val="accent1"/>
          </a:lnRef>
          <a:fillRef idx="0">
            <a:schemeClr val="accent1"/>
          </a:fillRef>
          <a:effectRef idx="0">
            <a:schemeClr val="accent1"/>
          </a:effectRef>
          <a:fontRef idx="minor">
            <a:schemeClr val="tx1"/>
          </a:fontRef>
        </p:style>
      </p:cxnSp>
      <p:sp>
        <p:nvSpPr>
          <p:cNvPr id="8" name="Title 7"/>
          <p:cNvSpPr txBox="1">
            <a:spLocks noGrp="1"/>
          </p:cNvSpPr>
          <p:nvPr>
            <p:ph type="title" idx="4294967295"/>
          </p:nvPr>
        </p:nvSpPr>
        <p:spPr>
          <a:xfrm>
            <a:off x="249604" y="1956285"/>
            <a:ext cx="8545724" cy="175432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C4B86"/>
                </a:solidFill>
                <a:effectLst/>
                <a:uLnTx/>
                <a:uFillTx/>
                <a:latin typeface="Arial" panose="020B0604020202020204" pitchFamily="34" charset="0"/>
                <a:ea typeface="+mn-ea"/>
                <a:cs typeface="Arial" panose="020B0604020202020204" pitchFamily="34" charset="0"/>
              </a:rPr>
              <a:t>Go-Learn-Grow </a:t>
            </a:r>
            <a:br>
              <a:rPr kumimoji="0" lang="en-US" sz="3600" b="1" i="0" u="none" strike="noStrike" kern="1200" cap="none" spc="0" normalizeH="0" baseline="0" noProof="0" dirty="0">
                <a:ln>
                  <a:noFill/>
                </a:ln>
                <a:solidFill>
                  <a:srgbClr val="0C4B86"/>
                </a:solidFill>
                <a:effectLst/>
                <a:uLnTx/>
                <a:uFillTx/>
                <a:latin typeface="Arial" panose="020B0604020202020204" pitchFamily="34" charset="0"/>
                <a:ea typeface="+mn-ea"/>
                <a:cs typeface="Arial" panose="020B0604020202020204" pitchFamily="34" charset="0"/>
              </a:rPr>
            </a:br>
            <a:r>
              <a:rPr kumimoji="0" lang="en-US" sz="3600" b="1" i="0" u="none" strike="noStrike" kern="1200" cap="none" spc="0" normalizeH="0" baseline="0" noProof="0" dirty="0">
                <a:ln>
                  <a:noFill/>
                </a:ln>
                <a:solidFill>
                  <a:srgbClr val="0C4B86"/>
                </a:solidFill>
                <a:effectLst/>
                <a:uLnTx/>
                <a:uFillTx/>
                <a:latin typeface="Arial" panose="020B0604020202020204" pitchFamily="34" charset="0"/>
                <a:ea typeface="+mn-ea"/>
                <a:cs typeface="Arial" panose="020B0604020202020204" pitchFamily="34" charset="0"/>
              </a:rPr>
              <a:t>A Toolkit for Improving Attendance in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C4B86"/>
                </a:solidFill>
                <a:effectLst/>
                <a:uLnTx/>
                <a:uFillTx/>
                <a:latin typeface="Arial" panose="020B0604020202020204" pitchFamily="34" charset="0"/>
                <a:ea typeface="+mn-ea"/>
                <a:cs typeface="Arial" panose="020B0604020202020204" pitchFamily="34" charset="0"/>
              </a:rPr>
              <a:t>Pre-Kindergarten and Kindergarten</a:t>
            </a:r>
            <a:endParaRPr kumimoji="0" lang="en-US" sz="3600" b="0" i="0" u="none" strike="noStrike" kern="1200" cap="none" spc="0" normalizeH="0" baseline="0" noProof="0" dirty="0">
              <a:ln>
                <a:noFill/>
              </a:ln>
              <a:solidFill>
                <a:srgbClr val="0C4B86"/>
              </a:solidFill>
              <a:effectLst/>
              <a:uLnTx/>
              <a:uFillTx/>
              <a:latin typeface="Arial" panose="020B0604020202020204" pitchFamily="34" charset="0"/>
              <a:ea typeface="+mn-ea"/>
              <a:cs typeface="Arial" panose="020B0604020202020204" pitchFamily="34" charset="0"/>
            </a:endParaRPr>
          </a:p>
        </p:txBody>
      </p:sp>
      <p:pic>
        <p:nvPicPr>
          <p:cNvPr id="6" name="Picture 5" descr="picture of building blocks stacked 5 levels high"/>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40674" y="4100664"/>
            <a:ext cx="2125064" cy="2065594"/>
          </a:xfrm>
          <a:prstGeom prst="rect">
            <a:avLst/>
          </a:prstGeom>
        </p:spPr>
      </p:pic>
      <p:cxnSp>
        <p:nvCxnSpPr>
          <p:cNvPr id="12" name="Straight Connector 11">
            <a:extLst>
              <a:ext uri="{C183D7F6-B498-43B3-948B-1728B52AA6E4}">
                <adec:decorative xmlns:adec="http://schemas.microsoft.com/office/drawing/2017/decorative" val="1"/>
              </a:ext>
            </a:extLst>
          </p:cNvPr>
          <p:cNvCxnSpPr/>
          <p:nvPr/>
        </p:nvCxnSpPr>
        <p:spPr>
          <a:xfrm>
            <a:off x="249604" y="6513046"/>
            <a:ext cx="8628184" cy="0"/>
          </a:xfrm>
          <a:prstGeom prst="line">
            <a:avLst/>
          </a:prstGeom>
          <a:ln w="12700">
            <a:solidFill>
              <a:srgbClr val="EB892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57546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txBox="1">
            <a:spLocks noGrp="1"/>
          </p:cNvSpPr>
          <p:nvPr>
            <p:ph type="title" idx="4294967295"/>
          </p:nvPr>
        </p:nvSpPr>
        <p:spPr>
          <a:xfrm>
            <a:off x="815361" y="1484300"/>
            <a:ext cx="7496670" cy="156966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C4B86"/>
                </a:solidFill>
                <a:effectLst/>
                <a:uLnTx/>
                <a:uFillTx/>
                <a:latin typeface="Arial" panose="020B0604020202020204" pitchFamily="34" charset="0"/>
                <a:ea typeface="+mn-ea"/>
                <a:cs typeface="Arial" panose="020B0604020202020204" pitchFamily="34" charset="0"/>
              </a:rPr>
              <a:t>Resources for Districts, Schools, and Early Childhood Providers</a:t>
            </a:r>
            <a:endParaRPr kumimoji="0" lang="en-US" sz="3200" b="0" i="0" u="none" strike="noStrike" kern="1200" cap="none" spc="0" normalizeH="0" baseline="0" noProof="0" dirty="0">
              <a:ln>
                <a:noFill/>
              </a:ln>
              <a:solidFill>
                <a:srgbClr val="0C4B86"/>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0C4B86"/>
              </a:solidFill>
              <a:effectLst/>
              <a:uLnTx/>
              <a:uFillTx/>
              <a:latin typeface="Arial" panose="020B0604020202020204" pitchFamily="34" charset="0"/>
              <a:ea typeface="+mn-ea"/>
              <a:cs typeface="Arial" panose="020B0604020202020204" pitchFamily="34" charset="0"/>
            </a:endParaRPr>
          </a:p>
        </p:txBody>
      </p:sp>
      <p:pic>
        <p:nvPicPr>
          <p:cNvPr id="2" name="Picture 1" descr="Picture of a school house"/>
          <p:cNvPicPr>
            <a:picLocks noChangeAspect="1"/>
          </p:cNvPicPr>
          <p:nvPr/>
        </p:nvPicPr>
        <p:blipFill>
          <a:blip r:embed="rId3"/>
          <a:stretch>
            <a:fillRect/>
          </a:stretch>
        </p:blipFill>
        <p:spPr>
          <a:xfrm>
            <a:off x="2779185" y="3053960"/>
            <a:ext cx="3569021" cy="2644122"/>
          </a:xfrm>
          <a:prstGeom prst="rect">
            <a:avLst/>
          </a:prstGeom>
        </p:spPr>
      </p:pic>
    </p:spTree>
    <p:extLst>
      <p:ext uri="{BB962C8B-B14F-4D97-AF65-F5344CB8AC3E}">
        <p14:creationId xmlns:p14="http://schemas.microsoft.com/office/powerpoint/2010/main" val="29742112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900" y="169969"/>
            <a:ext cx="8928100" cy="1325563"/>
          </a:xfrm>
        </p:spPr>
        <p:txBody>
          <a:bodyPr>
            <a:normAutofit fontScale="90000"/>
          </a:bodyPr>
          <a:lstStyle/>
          <a:p>
            <a:r>
              <a:rPr lang="en-US" dirty="0">
                <a:solidFill>
                  <a:srgbClr val="92D050"/>
                </a:solidFill>
              </a:rPr>
              <a:t>Fact Sheet 1: </a:t>
            </a:r>
            <a:r>
              <a:rPr lang="en-US" dirty="0"/>
              <a:t>Chronic Absenteeism in the Early Grades: A Snapshot of New Jersey </a:t>
            </a:r>
            <a:br>
              <a:rPr lang="en-US" dirty="0"/>
            </a:br>
            <a:br>
              <a:rPr lang="en-US" sz="2800" dirty="0"/>
            </a:br>
            <a:endParaRPr lang="en-US" sz="3000" dirty="0"/>
          </a:p>
        </p:txBody>
      </p:sp>
      <p:sp>
        <p:nvSpPr>
          <p:cNvPr id="3" name="Text Placeholder 2"/>
          <p:cNvSpPr>
            <a:spLocks noGrp="1"/>
          </p:cNvSpPr>
          <p:nvPr>
            <p:ph type="body" idx="1"/>
          </p:nvPr>
        </p:nvSpPr>
        <p:spPr>
          <a:xfrm>
            <a:off x="215900" y="1333486"/>
            <a:ext cx="8488632" cy="4753336"/>
          </a:xfrm>
        </p:spPr>
        <p:txBody>
          <a:bodyPr>
            <a:normAutofit/>
          </a:bodyPr>
          <a:lstStyle/>
          <a:p>
            <a:r>
              <a:rPr lang="en-US" sz="2600" dirty="0"/>
              <a:t>Intended </a:t>
            </a:r>
            <a:r>
              <a:rPr lang="en-US" sz="2600" dirty="0">
                <a:solidFill>
                  <a:schemeClr val="tx1"/>
                </a:solidFill>
                <a:latin typeface="Arial" panose="020B0604020202020204" pitchFamily="34" charset="0"/>
                <a:cs typeface="Arial" panose="020B0604020202020204" pitchFamily="34" charset="0"/>
              </a:rPr>
              <a:t>audience: </a:t>
            </a:r>
          </a:p>
          <a:p>
            <a:pPr marL="800100" lvl="1" indent="-342900">
              <a:buFont typeface="Arial" panose="020B0604020202020204" pitchFamily="34" charset="0"/>
              <a:buChar char="•"/>
            </a:pPr>
            <a:r>
              <a:rPr lang="en-US" sz="2400" dirty="0">
                <a:solidFill>
                  <a:schemeClr val="tx1"/>
                </a:solidFill>
                <a:latin typeface="Arial" panose="020B0604020202020204" pitchFamily="34" charset="0"/>
                <a:cs typeface="Arial" panose="020B0604020202020204" pitchFamily="34" charset="0"/>
              </a:rPr>
              <a:t>District and school staff, early childhood education providers</a:t>
            </a:r>
          </a:p>
          <a:p>
            <a:r>
              <a:rPr lang="en-US" sz="2600" dirty="0">
                <a:solidFill>
                  <a:schemeClr val="tx1"/>
                </a:solidFill>
                <a:latin typeface="Arial" panose="020B0604020202020204" pitchFamily="34" charset="0"/>
                <a:cs typeface="Arial" panose="020B0604020202020204" pitchFamily="34" charset="0"/>
              </a:rPr>
              <a:t>Aims:</a:t>
            </a:r>
          </a:p>
          <a:p>
            <a:pPr marL="800100" lvl="1" indent="-342900">
              <a:buFont typeface="Arial" panose="020B0604020202020204" pitchFamily="34" charset="0"/>
              <a:buChar char="•"/>
            </a:pPr>
            <a:r>
              <a:rPr lang="en-US" sz="2200" dirty="0">
                <a:solidFill>
                  <a:schemeClr val="tx1"/>
                </a:solidFill>
                <a:latin typeface="Arial" panose="020B0604020202020204" pitchFamily="34" charset="0"/>
                <a:cs typeface="Arial" panose="020B0604020202020204" pitchFamily="34" charset="0"/>
              </a:rPr>
              <a:t>Define chronic absenteeism and provide information about the importance of addressing the issue during the early years</a:t>
            </a:r>
          </a:p>
          <a:p>
            <a:pPr marL="800100" lvl="1" indent="-342900">
              <a:buFont typeface="Arial" panose="020B0604020202020204" pitchFamily="34" charset="0"/>
              <a:buChar char="•"/>
            </a:pPr>
            <a:r>
              <a:rPr lang="en-US" sz="2200" dirty="0">
                <a:solidFill>
                  <a:schemeClr val="tx1"/>
                </a:solidFill>
                <a:latin typeface="Arial" panose="020B0604020202020204" pitchFamily="34" charset="0"/>
                <a:cs typeface="Arial" panose="020B0604020202020204" pitchFamily="34" charset="0"/>
              </a:rPr>
              <a:t>Describe steps New Jersey has taken and its vision moving forward</a:t>
            </a:r>
          </a:p>
          <a:p>
            <a:pPr marL="800100" lvl="1" indent="-342900">
              <a:buFont typeface="Arial" panose="020B0604020202020204" pitchFamily="34" charset="0"/>
              <a:buChar char="•"/>
            </a:pPr>
            <a:endParaRPr lang="en-US" sz="22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941564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900" y="169969"/>
            <a:ext cx="8928100" cy="1246849"/>
          </a:xfrm>
        </p:spPr>
        <p:txBody>
          <a:bodyPr>
            <a:normAutofit fontScale="90000"/>
          </a:bodyPr>
          <a:lstStyle/>
          <a:p>
            <a:r>
              <a:rPr lang="en-US" dirty="0">
                <a:solidFill>
                  <a:srgbClr val="92D050"/>
                </a:solidFill>
              </a:rPr>
              <a:t>Fact Sheet 1: </a:t>
            </a:r>
            <a:r>
              <a:rPr lang="en-US" dirty="0"/>
              <a:t>Chronic Absenteeism in the Early Grades: A Snapshot of New Jersey </a:t>
            </a:r>
            <a:br>
              <a:rPr lang="en-US" dirty="0"/>
            </a:br>
            <a:endParaRPr lang="en-US" sz="3000" dirty="0"/>
          </a:p>
        </p:txBody>
      </p:sp>
      <p:pic>
        <p:nvPicPr>
          <p:cNvPr id="5" name="Picture 4" descr="New Jersey's vision to reduce chronic absenteeism in the early grades"/>
          <p:cNvPicPr>
            <a:picLocks noChangeAspect="1"/>
          </p:cNvPicPr>
          <p:nvPr/>
        </p:nvPicPr>
        <p:blipFill>
          <a:blip r:embed="rId3"/>
          <a:stretch>
            <a:fillRect/>
          </a:stretch>
        </p:blipFill>
        <p:spPr>
          <a:xfrm>
            <a:off x="2142944" y="1154635"/>
            <a:ext cx="4706084" cy="5095694"/>
          </a:xfrm>
          <a:prstGeom prst="rect">
            <a:avLst/>
          </a:prstGeom>
        </p:spPr>
      </p:pic>
    </p:spTree>
    <p:extLst>
      <p:ext uri="{BB962C8B-B14F-4D97-AF65-F5344CB8AC3E}">
        <p14:creationId xmlns:p14="http://schemas.microsoft.com/office/powerpoint/2010/main" val="6395417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900" y="169969"/>
            <a:ext cx="8928100" cy="1325563"/>
          </a:xfrm>
        </p:spPr>
        <p:txBody>
          <a:bodyPr>
            <a:normAutofit fontScale="90000"/>
          </a:bodyPr>
          <a:lstStyle/>
          <a:p>
            <a:r>
              <a:rPr lang="en-US" dirty="0">
                <a:solidFill>
                  <a:srgbClr val="92D050"/>
                </a:solidFill>
              </a:rPr>
              <a:t>Fact Sheet 2: </a:t>
            </a:r>
            <a:r>
              <a:rPr lang="en-US" dirty="0"/>
              <a:t>Chronic Absenteeism in the Early Grades: Risk Factors and What Schools Can Do</a:t>
            </a:r>
            <a:br>
              <a:rPr lang="en-US" dirty="0"/>
            </a:br>
            <a:br>
              <a:rPr lang="en-US" sz="2800" dirty="0"/>
            </a:br>
            <a:endParaRPr lang="en-US" sz="3000" dirty="0"/>
          </a:p>
        </p:txBody>
      </p:sp>
      <p:sp>
        <p:nvSpPr>
          <p:cNvPr id="3" name="Text Placeholder 2"/>
          <p:cNvSpPr>
            <a:spLocks noGrp="1"/>
          </p:cNvSpPr>
          <p:nvPr>
            <p:ph type="body" idx="1"/>
          </p:nvPr>
        </p:nvSpPr>
        <p:spPr>
          <a:xfrm>
            <a:off x="215900" y="1333486"/>
            <a:ext cx="8488632" cy="4753336"/>
          </a:xfrm>
        </p:spPr>
        <p:txBody>
          <a:bodyPr>
            <a:normAutofit/>
          </a:bodyPr>
          <a:lstStyle/>
          <a:p>
            <a:r>
              <a:rPr lang="en-US" sz="2600" dirty="0"/>
              <a:t>Intended </a:t>
            </a:r>
            <a:r>
              <a:rPr lang="en-US" sz="2600" dirty="0">
                <a:solidFill>
                  <a:schemeClr val="tx1"/>
                </a:solidFill>
                <a:latin typeface="Arial" panose="020B0604020202020204" pitchFamily="34" charset="0"/>
                <a:cs typeface="Arial" panose="020B0604020202020204" pitchFamily="34" charset="0"/>
              </a:rPr>
              <a:t>audience: </a:t>
            </a:r>
          </a:p>
          <a:p>
            <a:pPr marL="800100" lvl="1" indent="-342900">
              <a:buFont typeface="Arial" panose="020B0604020202020204" pitchFamily="34" charset="0"/>
              <a:buChar char="•"/>
            </a:pPr>
            <a:r>
              <a:rPr lang="en-US" sz="2400" dirty="0">
                <a:solidFill>
                  <a:schemeClr val="tx1"/>
                </a:solidFill>
                <a:latin typeface="Arial" panose="020B0604020202020204" pitchFamily="34" charset="0"/>
                <a:cs typeface="Arial" panose="020B0604020202020204" pitchFamily="34" charset="0"/>
              </a:rPr>
              <a:t>District and school staff, early childhood education providers</a:t>
            </a:r>
          </a:p>
          <a:p>
            <a:r>
              <a:rPr lang="en-US" sz="2600" dirty="0">
                <a:solidFill>
                  <a:schemeClr val="tx1"/>
                </a:solidFill>
                <a:latin typeface="Arial" panose="020B0604020202020204" pitchFamily="34" charset="0"/>
                <a:cs typeface="Arial" panose="020B0604020202020204" pitchFamily="34" charset="0"/>
              </a:rPr>
              <a:t>Aims:</a:t>
            </a:r>
          </a:p>
          <a:p>
            <a:pPr marL="800100" lvl="1" indent="-342900">
              <a:buFont typeface="Arial" panose="020B0604020202020204" pitchFamily="34" charset="0"/>
              <a:buChar char="•"/>
            </a:pPr>
            <a:r>
              <a:rPr lang="en-US" sz="2200" dirty="0">
                <a:solidFill>
                  <a:schemeClr val="tx1"/>
                </a:solidFill>
                <a:latin typeface="Arial" panose="020B0604020202020204" pitchFamily="34" charset="0"/>
                <a:cs typeface="Arial" panose="020B0604020202020204" pitchFamily="34" charset="0"/>
              </a:rPr>
              <a:t>Increase awareness of factors associated with missing school and chronic absenteeism </a:t>
            </a:r>
          </a:p>
          <a:p>
            <a:pPr marL="800100" lvl="1" indent="-342900">
              <a:buFont typeface="Arial" panose="020B0604020202020204" pitchFamily="34" charset="0"/>
              <a:buChar char="•"/>
            </a:pPr>
            <a:r>
              <a:rPr lang="en-US" sz="2200" dirty="0">
                <a:solidFill>
                  <a:schemeClr val="tx1"/>
                </a:solidFill>
                <a:latin typeface="Arial" panose="020B0604020202020204" pitchFamily="34" charset="0"/>
                <a:cs typeface="Arial" panose="020B0604020202020204" pitchFamily="34" charset="0"/>
              </a:rPr>
              <a:t>Help schools target services to students most at risk for chronic absenteeism</a:t>
            </a:r>
          </a:p>
          <a:p>
            <a:pPr marL="800100" lvl="1" indent="-342900">
              <a:buFont typeface="Arial" panose="020B0604020202020204" pitchFamily="34" charset="0"/>
              <a:buChar char="•"/>
            </a:pPr>
            <a:r>
              <a:rPr lang="en-US" sz="2200" dirty="0">
                <a:solidFill>
                  <a:schemeClr val="tx1"/>
                </a:solidFill>
                <a:latin typeface="Arial" panose="020B0604020202020204" pitchFamily="34" charset="0"/>
                <a:cs typeface="Arial" panose="020B0604020202020204" pitchFamily="34" charset="0"/>
              </a:rPr>
              <a:t>Show school leaders and other educators how to:</a:t>
            </a:r>
          </a:p>
          <a:p>
            <a:pPr marL="1257300" lvl="2" indent="-342900">
              <a:buFont typeface="Courier New" panose="02070309020205020404" pitchFamily="49" charset="0"/>
              <a:buChar char="o"/>
            </a:pPr>
            <a:r>
              <a:rPr lang="en-US" sz="2200" dirty="0">
                <a:solidFill>
                  <a:schemeClr val="tx1"/>
                </a:solidFill>
                <a:latin typeface="Arial" panose="020B0604020202020204" pitchFamily="34" charset="0"/>
                <a:cs typeface="Arial" panose="020B0604020202020204" pitchFamily="34" charset="0"/>
              </a:rPr>
              <a:t>Identify students and assess patterns</a:t>
            </a:r>
          </a:p>
          <a:p>
            <a:pPr marL="1257300" lvl="2" indent="-342900">
              <a:buFont typeface="Courier New" panose="02070309020205020404" pitchFamily="49" charset="0"/>
              <a:buChar char="o"/>
            </a:pPr>
            <a:r>
              <a:rPr lang="en-US" sz="2200" dirty="0">
                <a:solidFill>
                  <a:schemeClr val="tx1"/>
                </a:solidFill>
                <a:latin typeface="Arial" panose="020B0604020202020204" pitchFamily="34" charset="0"/>
                <a:cs typeface="Arial" panose="020B0604020202020204" pitchFamily="34" charset="0"/>
              </a:rPr>
              <a:t>Connect with parents and families</a:t>
            </a:r>
          </a:p>
          <a:p>
            <a:pPr marL="800100" lvl="1" indent="-342900">
              <a:buFont typeface="Courier New" panose="02070309020205020404" pitchFamily="49" charset="0"/>
              <a:buChar char="o"/>
            </a:pPr>
            <a:endParaRPr lang="en-US" sz="22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89530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660" y="350840"/>
            <a:ext cx="8928100" cy="623848"/>
          </a:xfrm>
        </p:spPr>
        <p:txBody>
          <a:bodyPr>
            <a:normAutofit fontScale="90000"/>
          </a:bodyPr>
          <a:lstStyle/>
          <a:p>
            <a:r>
              <a:rPr lang="en-US" dirty="0">
                <a:solidFill>
                  <a:srgbClr val="92D050"/>
                </a:solidFill>
              </a:rPr>
              <a:t>Fact Sheet 2: </a:t>
            </a:r>
            <a:r>
              <a:rPr lang="en-US" dirty="0"/>
              <a:t>Chronic Absenteeism in the Early Grades: Risk Factors and What Schools Can Do</a:t>
            </a:r>
            <a:br>
              <a:rPr lang="en-US" sz="2800" dirty="0"/>
            </a:br>
            <a:endParaRPr lang="en-US" sz="3000" dirty="0"/>
          </a:p>
        </p:txBody>
      </p:sp>
      <p:sp>
        <p:nvSpPr>
          <p:cNvPr id="3" name="Text Placeholder 2"/>
          <p:cNvSpPr>
            <a:spLocks noGrp="1"/>
          </p:cNvSpPr>
          <p:nvPr>
            <p:ph type="body" idx="1"/>
          </p:nvPr>
        </p:nvSpPr>
        <p:spPr>
          <a:xfrm>
            <a:off x="100153" y="1054100"/>
            <a:ext cx="8858652" cy="5537200"/>
          </a:xfrm>
        </p:spPr>
        <p:txBody>
          <a:bodyPr>
            <a:normAutofit/>
          </a:bodyPr>
          <a:lstStyle/>
          <a:p>
            <a:pPr algn="ctr"/>
            <a:r>
              <a:rPr lang="en-US" sz="2600" b="1" dirty="0">
                <a:solidFill>
                  <a:srgbClr val="EC892D"/>
                </a:solidFill>
              </a:rPr>
              <a:t>Connecting with families is critical </a:t>
            </a:r>
            <a:endParaRPr lang="en-US" sz="2600" dirty="0">
              <a:solidFill>
                <a:srgbClr val="EC892D"/>
              </a:solidFill>
            </a:endParaRPr>
          </a:p>
          <a:p>
            <a:pPr marL="457200" indent="-457200">
              <a:buFont typeface="Arial" panose="020B0604020202020204" pitchFamily="34" charset="0"/>
              <a:buChar char="•"/>
            </a:pPr>
            <a:r>
              <a:rPr lang="en-US" sz="2600" dirty="0"/>
              <a:t>Schools can:</a:t>
            </a:r>
          </a:p>
          <a:p>
            <a:pPr marL="914400" lvl="1" indent="-457200">
              <a:buFont typeface="Courier New" panose="02070309020205020404" pitchFamily="49" charset="0"/>
              <a:buChar char="o"/>
            </a:pPr>
            <a:r>
              <a:rPr lang="en-US" sz="2400" dirty="0">
                <a:solidFill>
                  <a:schemeClr val="tx1"/>
                </a:solidFill>
                <a:latin typeface="Arial" panose="020B0604020202020204" pitchFamily="34" charset="0"/>
                <a:cs typeface="Arial" panose="020B0604020202020204" pitchFamily="34" charset="0"/>
              </a:rPr>
              <a:t>Help families see the value of school attendance</a:t>
            </a:r>
          </a:p>
          <a:p>
            <a:pPr marL="914400" lvl="1" indent="-457200">
              <a:buFont typeface="Courier New" panose="02070309020205020404" pitchFamily="49" charset="0"/>
              <a:buChar char="o"/>
            </a:pPr>
            <a:r>
              <a:rPr lang="en-US" sz="2400" dirty="0">
                <a:solidFill>
                  <a:schemeClr val="tx1"/>
                </a:solidFill>
                <a:latin typeface="Arial" panose="020B0604020202020204" pitchFamily="34" charset="0"/>
                <a:cs typeface="Arial" panose="020B0604020202020204" pitchFamily="34" charset="0"/>
              </a:rPr>
              <a:t>Gather information to understand attendance challenges and link families with resources </a:t>
            </a:r>
          </a:p>
          <a:p>
            <a:pPr marL="457200" indent="-457200">
              <a:buFont typeface="Arial" panose="020B0604020202020204" pitchFamily="34" charset="0"/>
              <a:buChar char="•"/>
            </a:pPr>
            <a:r>
              <a:rPr lang="en-US" sz="2600" dirty="0"/>
              <a:t>Educators should begin conversations with families early and engage regularly about the importance of attendance during:</a:t>
            </a:r>
          </a:p>
          <a:p>
            <a:pPr marL="914400" lvl="1" indent="-457200">
              <a:buFont typeface="Courier New" panose="02070309020205020404" pitchFamily="49" charset="0"/>
              <a:buChar char="o"/>
            </a:pPr>
            <a:r>
              <a:rPr lang="en-US" sz="2400" dirty="0">
                <a:solidFill>
                  <a:schemeClr val="tx1"/>
                </a:solidFill>
                <a:latin typeface="Arial" panose="020B0604020202020204" pitchFamily="34" charset="0"/>
                <a:cs typeface="Arial" panose="020B0604020202020204" pitchFamily="34" charset="0"/>
              </a:rPr>
              <a:t>Pre-kindergarten and kindergarten registration</a:t>
            </a:r>
          </a:p>
          <a:p>
            <a:pPr marL="914400" lvl="1" indent="-457200">
              <a:buFont typeface="Courier New" panose="02070309020205020404" pitchFamily="49" charset="0"/>
              <a:buChar char="o"/>
            </a:pPr>
            <a:r>
              <a:rPr lang="en-US" sz="2400" dirty="0">
                <a:solidFill>
                  <a:schemeClr val="tx1"/>
                </a:solidFill>
                <a:latin typeface="Arial" panose="020B0604020202020204" pitchFamily="34" charset="0"/>
                <a:cs typeface="Arial" panose="020B0604020202020204" pitchFamily="34" charset="0"/>
              </a:rPr>
              <a:t>Open houses and back-to-school nights</a:t>
            </a:r>
          </a:p>
          <a:p>
            <a:pPr marL="914400" lvl="1" indent="-457200">
              <a:buFont typeface="Courier New" panose="02070309020205020404" pitchFamily="49" charset="0"/>
              <a:buChar char="o"/>
            </a:pPr>
            <a:r>
              <a:rPr lang="en-US" sz="2400" dirty="0">
                <a:solidFill>
                  <a:schemeClr val="tx1"/>
                </a:solidFill>
                <a:latin typeface="Arial" panose="020B0604020202020204" pitchFamily="34" charset="0"/>
                <a:cs typeface="Arial" panose="020B0604020202020204" pitchFamily="34" charset="0"/>
              </a:rPr>
              <a:t>Parent–teacher conferences</a:t>
            </a:r>
          </a:p>
          <a:p>
            <a:pPr marL="914400" lvl="1" indent="-457200">
              <a:buFont typeface="Courier New" panose="02070309020205020404" pitchFamily="49" charset="0"/>
              <a:buChar char="o"/>
            </a:pPr>
            <a:r>
              <a:rPr lang="en-US" sz="2400" dirty="0">
                <a:solidFill>
                  <a:schemeClr val="tx1"/>
                </a:solidFill>
                <a:latin typeface="Arial" panose="020B0604020202020204" pitchFamily="34" charset="0"/>
                <a:cs typeface="Arial" panose="020B0604020202020204" pitchFamily="34" charset="0"/>
              </a:rPr>
              <a:t>Conversations designed to get to know the children and families</a:t>
            </a:r>
          </a:p>
        </p:txBody>
      </p:sp>
    </p:spTree>
    <p:extLst>
      <p:ext uri="{BB962C8B-B14F-4D97-AF65-F5344CB8AC3E}">
        <p14:creationId xmlns:p14="http://schemas.microsoft.com/office/powerpoint/2010/main" val="7882214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900" y="200115"/>
            <a:ext cx="8928100" cy="774576"/>
          </a:xfrm>
        </p:spPr>
        <p:txBody>
          <a:bodyPr>
            <a:normAutofit fontScale="90000"/>
          </a:bodyPr>
          <a:lstStyle/>
          <a:p>
            <a:r>
              <a:rPr lang="en-US" sz="3100" dirty="0">
                <a:solidFill>
                  <a:srgbClr val="92D050"/>
                </a:solidFill>
              </a:rPr>
              <a:t>Fact Sheet 2: </a:t>
            </a:r>
            <a:r>
              <a:rPr lang="en-US" sz="3100" dirty="0"/>
              <a:t>Chronic Absenteeism in the Early Grades: Risk Factors and What Schools Can Do</a:t>
            </a:r>
            <a:endParaRPr lang="en-US" sz="3000" dirty="0"/>
          </a:p>
        </p:txBody>
      </p:sp>
      <p:pic>
        <p:nvPicPr>
          <p:cNvPr id="5" name="Picture 4" descr="Ways schools can assess reasons for absenteeism in early grades"/>
          <p:cNvPicPr>
            <a:picLocks noChangeAspect="1"/>
          </p:cNvPicPr>
          <p:nvPr/>
        </p:nvPicPr>
        <p:blipFill>
          <a:blip r:embed="rId3"/>
          <a:stretch>
            <a:fillRect/>
          </a:stretch>
        </p:blipFill>
        <p:spPr>
          <a:xfrm>
            <a:off x="215900" y="1495532"/>
            <a:ext cx="8543925" cy="4086225"/>
          </a:xfrm>
          <a:prstGeom prst="rect">
            <a:avLst/>
          </a:prstGeom>
        </p:spPr>
      </p:pic>
    </p:spTree>
    <p:extLst>
      <p:ext uri="{BB962C8B-B14F-4D97-AF65-F5344CB8AC3E}">
        <p14:creationId xmlns:p14="http://schemas.microsoft.com/office/powerpoint/2010/main" val="7210999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900" y="169969"/>
            <a:ext cx="8928100" cy="1325563"/>
          </a:xfrm>
        </p:spPr>
        <p:txBody>
          <a:bodyPr>
            <a:normAutofit fontScale="90000"/>
          </a:bodyPr>
          <a:lstStyle/>
          <a:p>
            <a:r>
              <a:rPr lang="en-US" dirty="0">
                <a:solidFill>
                  <a:srgbClr val="92D050"/>
                </a:solidFill>
              </a:rPr>
              <a:t>Fact Sheet 3: </a:t>
            </a:r>
            <a:r>
              <a:rPr lang="en-US" dirty="0"/>
              <a:t>How to Choose and Implement Proven Strategies to Improve Attendance</a:t>
            </a:r>
            <a:br>
              <a:rPr lang="en-US" dirty="0"/>
            </a:br>
            <a:br>
              <a:rPr lang="en-US" sz="2800" dirty="0"/>
            </a:br>
            <a:endParaRPr lang="en-US" sz="3000" dirty="0"/>
          </a:p>
        </p:txBody>
      </p:sp>
      <p:sp>
        <p:nvSpPr>
          <p:cNvPr id="3" name="Text Placeholder 2"/>
          <p:cNvSpPr>
            <a:spLocks noGrp="1"/>
          </p:cNvSpPr>
          <p:nvPr>
            <p:ph type="body" idx="1"/>
          </p:nvPr>
        </p:nvSpPr>
        <p:spPr>
          <a:xfrm>
            <a:off x="215900" y="1333486"/>
            <a:ext cx="8488632" cy="4753336"/>
          </a:xfrm>
        </p:spPr>
        <p:txBody>
          <a:bodyPr>
            <a:normAutofit/>
          </a:bodyPr>
          <a:lstStyle/>
          <a:p>
            <a:r>
              <a:rPr lang="en-US" sz="2600" dirty="0"/>
              <a:t>Intended </a:t>
            </a:r>
            <a:r>
              <a:rPr lang="en-US" sz="2600" dirty="0">
                <a:solidFill>
                  <a:schemeClr val="tx1"/>
                </a:solidFill>
                <a:latin typeface="Arial" panose="020B0604020202020204" pitchFamily="34" charset="0"/>
                <a:cs typeface="Arial" panose="020B0604020202020204" pitchFamily="34" charset="0"/>
              </a:rPr>
              <a:t>audience: </a:t>
            </a:r>
          </a:p>
          <a:p>
            <a:pPr marL="800100" lvl="1" indent="-342900">
              <a:buFont typeface="Arial" panose="020B0604020202020204" pitchFamily="34" charset="0"/>
              <a:buChar char="•"/>
            </a:pPr>
            <a:r>
              <a:rPr lang="en-US" sz="2400" dirty="0">
                <a:solidFill>
                  <a:schemeClr val="tx1"/>
                </a:solidFill>
                <a:latin typeface="Arial" panose="020B0604020202020204" pitchFamily="34" charset="0"/>
                <a:cs typeface="Arial" panose="020B0604020202020204" pitchFamily="34" charset="0"/>
              </a:rPr>
              <a:t>District and school staff, early childhood education providers</a:t>
            </a:r>
          </a:p>
          <a:p>
            <a:pPr lvl="1"/>
            <a:endParaRPr lang="en-US" sz="2400" dirty="0">
              <a:solidFill>
                <a:schemeClr val="tx1"/>
              </a:solidFill>
              <a:latin typeface="Arial" panose="020B0604020202020204" pitchFamily="34" charset="0"/>
              <a:cs typeface="Arial" panose="020B0604020202020204" pitchFamily="34" charset="0"/>
            </a:endParaRPr>
          </a:p>
          <a:p>
            <a:r>
              <a:rPr lang="en-US" sz="2600" dirty="0"/>
              <a:t>Aims to help education </a:t>
            </a:r>
            <a:r>
              <a:rPr lang="en-US" sz="2600" dirty="0">
                <a:solidFill>
                  <a:schemeClr val="tx1"/>
                </a:solidFill>
              </a:rPr>
              <a:t>leaders:</a:t>
            </a:r>
          </a:p>
          <a:p>
            <a:pPr marL="800100" lvl="1" indent="-342900">
              <a:buFont typeface="Arial" panose="020B0604020202020204" pitchFamily="34" charset="0"/>
              <a:buChar char="•"/>
            </a:pPr>
            <a:r>
              <a:rPr lang="en-US" sz="2200" dirty="0">
                <a:solidFill>
                  <a:schemeClr val="tx1"/>
                </a:solidFill>
                <a:latin typeface="Arial" panose="020B0604020202020204" pitchFamily="34" charset="0"/>
                <a:cs typeface="Arial" panose="020B0604020202020204" pitchFamily="34" charset="0"/>
              </a:rPr>
              <a:t>Select the right strategy or intervention </a:t>
            </a:r>
          </a:p>
          <a:p>
            <a:pPr marL="800100" lvl="1" indent="-342900">
              <a:buFont typeface="Arial" panose="020B0604020202020204" pitchFamily="34" charset="0"/>
              <a:buChar char="•"/>
            </a:pPr>
            <a:r>
              <a:rPr lang="en-US" sz="2200" dirty="0">
                <a:solidFill>
                  <a:schemeClr val="tx1"/>
                </a:solidFill>
                <a:latin typeface="Arial" panose="020B0604020202020204" pitchFamily="34" charset="0"/>
                <a:cs typeface="Arial" panose="020B0604020202020204" pitchFamily="34" charset="0"/>
              </a:rPr>
              <a:t>Communicate with families</a:t>
            </a:r>
          </a:p>
          <a:p>
            <a:pPr marL="800100" lvl="1" indent="-342900">
              <a:buFont typeface="Arial" panose="020B0604020202020204" pitchFamily="34" charset="0"/>
              <a:buChar char="•"/>
            </a:pPr>
            <a:r>
              <a:rPr lang="en-US" sz="2200" dirty="0">
                <a:solidFill>
                  <a:schemeClr val="tx1"/>
                </a:solidFill>
                <a:latin typeface="Arial" panose="020B0604020202020204" pitchFamily="34" charset="0"/>
                <a:cs typeface="Arial" panose="020B0604020202020204" pitchFamily="34" charset="0"/>
              </a:rPr>
              <a:t>Build community partnerships through resources</a:t>
            </a:r>
          </a:p>
          <a:p>
            <a:pPr marL="800100" lvl="1" indent="-342900">
              <a:buFont typeface="Arial" panose="020B0604020202020204" pitchFamily="34" charset="0"/>
              <a:buChar char="•"/>
            </a:pPr>
            <a:r>
              <a:rPr lang="en-US" sz="2200" dirty="0">
                <a:solidFill>
                  <a:schemeClr val="tx1"/>
                </a:solidFill>
                <a:latin typeface="Arial" panose="020B0604020202020204" pitchFamily="34" charset="0"/>
                <a:cs typeface="Arial" panose="020B0604020202020204" pitchFamily="34" charset="0"/>
              </a:rPr>
              <a:t>Implement and test strategies</a:t>
            </a:r>
          </a:p>
          <a:p>
            <a:pPr marL="800100" lvl="1" indent="-342900">
              <a:buFont typeface="Arial" panose="020B0604020202020204" pitchFamily="34" charset="0"/>
              <a:buChar char="•"/>
            </a:pPr>
            <a:r>
              <a:rPr lang="en-US" sz="2200" dirty="0">
                <a:solidFill>
                  <a:schemeClr val="tx1"/>
                </a:solidFill>
                <a:latin typeface="Arial" panose="020B0604020202020204" pitchFamily="34" charset="0"/>
                <a:cs typeface="Arial" panose="020B0604020202020204" pitchFamily="34" charset="0"/>
              </a:rPr>
              <a:t>Expand the range of proven strategies</a:t>
            </a:r>
          </a:p>
          <a:p>
            <a:pPr marL="800100" lvl="1" indent="-342900">
              <a:buFont typeface="Courier New" panose="02070309020205020404" pitchFamily="49" charset="0"/>
              <a:buChar char="o"/>
            </a:pPr>
            <a:endParaRPr lang="en-US" sz="22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787108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900" y="169969"/>
            <a:ext cx="8686940" cy="684141"/>
          </a:xfrm>
        </p:spPr>
        <p:txBody>
          <a:bodyPr>
            <a:normAutofit fontScale="90000"/>
          </a:bodyPr>
          <a:lstStyle/>
          <a:p>
            <a:r>
              <a:rPr lang="en-US" dirty="0">
                <a:solidFill>
                  <a:srgbClr val="92D050"/>
                </a:solidFill>
              </a:rPr>
              <a:t>Fact Sheet 3: </a:t>
            </a:r>
            <a:r>
              <a:rPr lang="en-US" dirty="0"/>
              <a:t>How to Choose and Implement Proven Strategies to Improve Attendance</a:t>
            </a:r>
            <a:endParaRPr lang="en-US" sz="3000" dirty="0"/>
          </a:p>
        </p:txBody>
      </p:sp>
      <p:sp>
        <p:nvSpPr>
          <p:cNvPr id="3" name="Text Placeholder 2"/>
          <p:cNvSpPr>
            <a:spLocks noGrp="1"/>
          </p:cNvSpPr>
          <p:nvPr>
            <p:ph type="body" idx="1"/>
          </p:nvPr>
        </p:nvSpPr>
        <p:spPr>
          <a:xfrm>
            <a:off x="215900" y="1144020"/>
            <a:ext cx="8488632" cy="5393803"/>
          </a:xfrm>
        </p:spPr>
        <p:txBody>
          <a:bodyPr>
            <a:normAutofit/>
          </a:bodyPr>
          <a:lstStyle/>
          <a:p>
            <a:r>
              <a:rPr lang="en-US" sz="2600" dirty="0"/>
              <a:t>Research shows that</a:t>
            </a:r>
            <a:r>
              <a:rPr lang="en-US" sz="2600" dirty="0">
                <a:solidFill>
                  <a:schemeClr val="tx1"/>
                </a:solidFill>
                <a:latin typeface="Arial" panose="020B0604020202020204" pitchFamily="34" charset="0"/>
                <a:cs typeface="Arial" panose="020B0604020202020204" pitchFamily="34" charset="0"/>
              </a:rPr>
              <a:t>: </a:t>
            </a:r>
          </a:p>
          <a:p>
            <a:pPr marL="800100" lvl="1" indent="-342900">
              <a:buFont typeface="Arial" panose="020B0604020202020204" pitchFamily="34" charset="0"/>
              <a:buChar char="•"/>
            </a:pPr>
            <a:r>
              <a:rPr lang="en-US" sz="2200" dirty="0">
                <a:solidFill>
                  <a:schemeClr val="tx1"/>
                </a:solidFill>
                <a:latin typeface="Arial" panose="020B0604020202020204" pitchFamily="34" charset="0"/>
                <a:cs typeface="Arial" panose="020B0604020202020204" pitchFamily="34" charset="0"/>
              </a:rPr>
              <a:t>Informing families about the importance of attendance in the early grades can improve attendance.</a:t>
            </a:r>
          </a:p>
          <a:p>
            <a:pPr marL="1257300" lvl="2" indent="-342900">
              <a:buFont typeface="Wingdings" panose="05000000000000000000" pitchFamily="2" charset="2"/>
              <a:buChar char="ü"/>
            </a:pPr>
            <a:r>
              <a:rPr lang="en-US" dirty="0">
                <a:solidFill>
                  <a:schemeClr val="tx1"/>
                </a:solidFill>
                <a:latin typeface="Arial" panose="020B0604020202020204" pitchFamily="34" charset="0"/>
                <a:cs typeface="Arial" panose="020B0604020202020204" pitchFamily="34" charset="0"/>
              </a:rPr>
              <a:t>Post messages on public buses or use recorded wake-up calls</a:t>
            </a:r>
          </a:p>
          <a:p>
            <a:pPr marL="1257300" lvl="2" indent="-342900">
              <a:buFont typeface="Wingdings" panose="05000000000000000000" pitchFamily="2" charset="2"/>
              <a:buChar char="ü"/>
            </a:pPr>
            <a:r>
              <a:rPr lang="en-US" dirty="0">
                <a:solidFill>
                  <a:schemeClr val="tx1"/>
                </a:solidFill>
                <a:latin typeface="Arial" panose="020B0604020202020204" pitchFamily="34" charset="0"/>
                <a:cs typeface="Arial" panose="020B0604020202020204" pitchFamily="34" charset="0"/>
              </a:rPr>
              <a:t>Send postcards or text messages to parents</a:t>
            </a:r>
          </a:p>
          <a:p>
            <a:pPr marL="800100" lvl="1" indent="-342900">
              <a:buFont typeface="Arial" panose="020B0604020202020204" pitchFamily="34" charset="0"/>
              <a:buChar char="•"/>
            </a:pPr>
            <a:r>
              <a:rPr lang="en-US" sz="2200" dirty="0">
                <a:solidFill>
                  <a:schemeClr val="tx1"/>
                </a:solidFill>
                <a:latin typeface="Arial" panose="020B0604020202020204" pitchFamily="34" charset="0"/>
                <a:cs typeface="Arial" panose="020B0604020202020204" pitchFamily="34" charset="0"/>
              </a:rPr>
              <a:t>Offering transportation alternatives can help get children to school.</a:t>
            </a:r>
          </a:p>
          <a:p>
            <a:pPr marL="1257300" lvl="2" indent="-342900">
              <a:buFont typeface="Wingdings" panose="05000000000000000000" pitchFamily="2" charset="2"/>
              <a:buChar char="ü"/>
            </a:pPr>
            <a:r>
              <a:rPr lang="en-US" dirty="0">
                <a:solidFill>
                  <a:schemeClr val="tx1"/>
                </a:solidFill>
                <a:latin typeface="Arial" panose="020B0604020202020204" pitchFamily="34" charset="0"/>
                <a:cs typeface="Arial" panose="020B0604020202020204" pitchFamily="34" charset="0"/>
              </a:rPr>
              <a:t>Help arrange walking school buses or partner with community organizations that have vans or buses</a:t>
            </a:r>
          </a:p>
          <a:p>
            <a:pPr marL="800100" lvl="1" indent="-342900">
              <a:buFont typeface="Arial" panose="020B0604020202020204" pitchFamily="34" charset="0"/>
              <a:buChar char="•"/>
            </a:pPr>
            <a:r>
              <a:rPr lang="en-US" sz="2200" dirty="0">
                <a:solidFill>
                  <a:schemeClr val="tx1"/>
                </a:solidFill>
                <a:latin typeface="Arial" panose="020B0604020202020204" pitchFamily="34" charset="0"/>
                <a:cs typeface="Arial" panose="020B0604020202020204" pitchFamily="34" charset="0"/>
              </a:rPr>
              <a:t>Coordination between families and school staff can reduce illness-based absences.</a:t>
            </a:r>
          </a:p>
          <a:p>
            <a:pPr marL="1257300" lvl="2" indent="-342900">
              <a:buFont typeface="Wingdings" panose="05000000000000000000" pitchFamily="2" charset="2"/>
              <a:buChar char="ü"/>
            </a:pPr>
            <a:r>
              <a:rPr lang="en-US" dirty="0">
                <a:solidFill>
                  <a:schemeClr val="tx1"/>
                </a:solidFill>
                <a:latin typeface="Arial" panose="020B0604020202020204" pitchFamily="34" charset="0"/>
                <a:cs typeface="Arial" panose="020B0604020202020204" pitchFamily="34" charset="0"/>
              </a:rPr>
              <a:t>Help parents understand which symptoms necessitate staying home</a:t>
            </a:r>
          </a:p>
          <a:p>
            <a:pPr marL="1257300" lvl="2" indent="-342900">
              <a:buFont typeface="Wingdings" panose="05000000000000000000" pitchFamily="2" charset="2"/>
              <a:buChar char="ü"/>
            </a:pPr>
            <a:r>
              <a:rPr lang="en-US" dirty="0">
                <a:solidFill>
                  <a:schemeClr val="tx1"/>
                </a:solidFill>
                <a:latin typeface="Arial" panose="020B0604020202020204" pitchFamily="34" charset="0"/>
                <a:cs typeface="Arial" panose="020B0604020202020204" pitchFamily="34" charset="0"/>
              </a:rPr>
              <a:t>Use preventive measures such as helping children wash their hands and cover their mouths</a:t>
            </a:r>
          </a:p>
          <a:p>
            <a:pPr marL="1257300" lvl="2" indent="-342900">
              <a:buFont typeface="Wingdings" panose="05000000000000000000" pitchFamily="2" charset="2"/>
              <a:buChar char="ü"/>
            </a:pPr>
            <a:r>
              <a:rPr lang="en-US" dirty="0">
                <a:solidFill>
                  <a:schemeClr val="tx1"/>
                </a:solidFill>
                <a:latin typeface="Arial" panose="020B0604020202020204" pitchFamily="34" charset="0"/>
                <a:cs typeface="Arial" panose="020B0604020202020204" pitchFamily="34" charset="0"/>
              </a:rPr>
              <a:t>Work with students who have a chronic illness to determine what supports schools might provide</a:t>
            </a:r>
          </a:p>
        </p:txBody>
      </p:sp>
    </p:spTree>
    <p:extLst>
      <p:ext uri="{BB962C8B-B14F-4D97-AF65-F5344CB8AC3E}">
        <p14:creationId xmlns:p14="http://schemas.microsoft.com/office/powerpoint/2010/main" val="32473961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900" y="169969"/>
            <a:ext cx="8656795" cy="794673"/>
          </a:xfrm>
        </p:spPr>
        <p:txBody>
          <a:bodyPr>
            <a:normAutofit fontScale="90000"/>
          </a:bodyPr>
          <a:lstStyle/>
          <a:p>
            <a:r>
              <a:rPr lang="en-US" sz="2800" dirty="0">
                <a:solidFill>
                  <a:srgbClr val="92D050"/>
                </a:solidFill>
              </a:rPr>
              <a:t>Fact Sheet 3: </a:t>
            </a:r>
            <a:r>
              <a:rPr lang="en-US" sz="2800" dirty="0"/>
              <a:t>How to Choose and Implement Proven Strategies to Improve Attendance Part 1</a:t>
            </a:r>
            <a:endParaRPr lang="en-US" sz="3000" dirty="0"/>
          </a:p>
        </p:txBody>
      </p:sp>
      <p:sp>
        <p:nvSpPr>
          <p:cNvPr id="3" name="Text Placeholder 2"/>
          <p:cNvSpPr>
            <a:spLocks noGrp="1"/>
          </p:cNvSpPr>
          <p:nvPr>
            <p:ph type="body" idx="1"/>
          </p:nvPr>
        </p:nvSpPr>
        <p:spPr>
          <a:xfrm>
            <a:off x="215900" y="1495532"/>
            <a:ext cx="8151486" cy="2374875"/>
          </a:xfrm>
        </p:spPr>
        <p:txBody>
          <a:bodyPr>
            <a:normAutofit/>
          </a:bodyPr>
          <a:lstStyle/>
          <a:p>
            <a:r>
              <a:rPr lang="en-US" sz="2000" b="1" dirty="0"/>
              <a:t>Implementing and testing strategies</a:t>
            </a:r>
          </a:p>
          <a:p>
            <a:pPr marL="457200" indent="-457200">
              <a:buFont typeface="Arial" panose="020B0604020202020204" pitchFamily="34" charset="0"/>
              <a:buChar char="•"/>
            </a:pPr>
            <a:r>
              <a:rPr lang="en-US" sz="2000" dirty="0"/>
              <a:t>Test whether strategies are being implemented as expected and determine how well they are working</a:t>
            </a:r>
          </a:p>
          <a:p>
            <a:pPr marL="457200" indent="-457200">
              <a:buFont typeface="Arial" panose="020B0604020202020204" pitchFamily="34" charset="0"/>
              <a:buChar char="•"/>
            </a:pPr>
            <a:r>
              <a:rPr lang="en-US" sz="2000" dirty="0"/>
              <a:t>Help inform changes to your strategy and provide important information about what works for improving attendance for young learners</a:t>
            </a:r>
            <a:endParaRPr lang="en-US" sz="2000" dirty="0">
              <a:solidFill>
                <a:schemeClr val="tx1"/>
              </a:solidFill>
            </a:endParaRPr>
          </a:p>
        </p:txBody>
      </p:sp>
    </p:spTree>
    <p:extLst>
      <p:ext uri="{BB962C8B-B14F-4D97-AF65-F5344CB8AC3E}">
        <p14:creationId xmlns:p14="http://schemas.microsoft.com/office/powerpoint/2010/main" val="8316345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916" y="210163"/>
            <a:ext cx="8124232" cy="653996"/>
          </a:xfrm>
        </p:spPr>
        <p:txBody>
          <a:bodyPr>
            <a:normAutofit fontScale="90000"/>
          </a:bodyPr>
          <a:lstStyle/>
          <a:p>
            <a:r>
              <a:rPr lang="en-US" dirty="0">
                <a:solidFill>
                  <a:srgbClr val="92D050"/>
                </a:solidFill>
              </a:rPr>
              <a:t>Fact Sheet 3: </a:t>
            </a:r>
            <a:r>
              <a:rPr lang="en-US" dirty="0"/>
              <a:t>How to Choose and Implement Proven Strategies to Improve Attendance </a:t>
            </a:r>
            <a:endParaRPr lang="en-US" sz="3000" dirty="0"/>
          </a:p>
        </p:txBody>
      </p:sp>
      <p:pic>
        <p:nvPicPr>
          <p:cNvPr id="5" name="Picture 4" descr="Step by step guide for tracking progress"/>
          <p:cNvPicPr>
            <a:picLocks noChangeAspect="1"/>
          </p:cNvPicPr>
          <p:nvPr/>
        </p:nvPicPr>
        <p:blipFill>
          <a:blip r:embed="rId3"/>
          <a:stretch>
            <a:fillRect/>
          </a:stretch>
        </p:blipFill>
        <p:spPr>
          <a:xfrm>
            <a:off x="2184878" y="1030657"/>
            <a:ext cx="4990143" cy="5422622"/>
          </a:xfrm>
          <a:prstGeom prst="rect">
            <a:avLst/>
          </a:prstGeom>
        </p:spPr>
      </p:pic>
    </p:spTree>
    <p:extLst>
      <p:ext uri="{BB962C8B-B14F-4D97-AF65-F5344CB8AC3E}">
        <p14:creationId xmlns:p14="http://schemas.microsoft.com/office/powerpoint/2010/main" val="10555672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Agenda</a:t>
            </a:r>
          </a:p>
        </p:txBody>
      </p:sp>
      <p:sp>
        <p:nvSpPr>
          <p:cNvPr id="3" name="Rectangle 2"/>
          <p:cNvSpPr/>
          <p:nvPr/>
        </p:nvSpPr>
        <p:spPr>
          <a:xfrm>
            <a:off x="-103239" y="1381132"/>
            <a:ext cx="8908025" cy="3123932"/>
          </a:xfrm>
          <a:prstGeom prst="rect">
            <a:avLst/>
          </a:prstGeom>
        </p:spPr>
        <p:txBody>
          <a:bodyPr wrap="square">
            <a:spAutoFit/>
          </a:bodyPr>
          <a:lstStyle/>
          <a:p>
            <a:pPr marL="742950" lvl="1" indent="-285750">
              <a:spcAft>
                <a:spcPts val="600"/>
              </a:spcAft>
              <a:buClr>
                <a:srgbClr val="4185D0"/>
              </a:buClr>
              <a:buFont typeface="Arial" panose="020B0604020202020204" pitchFamily="34" charset="0"/>
              <a:buChar char="•"/>
            </a:pPr>
            <a:r>
              <a:rPr lang="en-US" sz="2600" dirty="0">
                <a:latin typeface="Arial" panose="020B0604020202020204" pitchFamily="34" charset="0"/>
                <a:cs typeface="Arial" panose="020B0604020202020204" pitchFamily="34" charset="0"/>
              </a:rPr>
              <a:t>Describe chronic absenteeism, causes, and the relationship between attendance in the early grades and student outcomes</a:t>
            </a:r>
          </a:p>
          <a:p>
            <a:pPr marL="742950" lvl="1" indent="-285750">
              <a:spcAft>
                <a:spcPts val="600"/>
              </a:spcAft>
              <a:buClr>
                <a:srgbClr val="4185D0"/>
              </a:buClr>
              <a:buFont typeface="Arial" panose="020B0604020202020204" pitchFamily="34" charset="0"/>
              <a:buChar char="•"/>
            </a:pPr>
            <a:r>
              <a:rPr lang="en-US" sz="2600" dirty="0">
                <a:latin typeface="Arial" panose="020B0604020202020204" pitchFamily="34" charset="0"/>
                <a:cs typeface="Arial" panose="020B0604020202020204" pitchFamily="34" charset="0"/>
              </a:rPr>
              <a:t>Discuss the New Jersey context and background</a:t>
            </a:r>
          </a:p>
          <a:p>
            <a:pPr marL="742950" lvl="1" indent="-285750">
              <a:spcAft>
                <a:spcPts val="600"/>
              </a:spcAft>
              <a:buClr>
                <a:srgbClr val="4185D0"/>
              </a:buClr>
              <a:buFont typeface="Arial" panose="020B0604020202020204" pitchFamily="34" charset="0"/>
              <a:buChar char="•"/>
            </a:pPr>
            <a:r>
              <a:rPr lang="en-US" sz="2600" dirty="0">
                <a:latin typeface="Arial" panose="020B0604020202020204" pitchFamily="34" charset="0"/>
                <a:cs typeface="Arial" panose="020B0604020202020204" pitchFamily="34" charset="0"/>
              </a:rPr>
              <a:t>Provide an overview of New Jersey’s attendance toolkit and how you can use it</a:t>
            </a:r>
          </a:p>
          <a:p>
            <a:pPr marL="742950" lvl="1" indent="-285750">
              <a:spcAft>
                <a:spcPts val="600"/>
              </a:spcAft>
              <a:buClr>
                <a:srgbClr val="4185D0"/>
              </a:buClr>
              <a:buFont typeface="Arial" panose="020B0604020202020204" pitchFamily="34" charset="0"/>
              <a:buChar char="•"/>
            </a:pPr>
            <a:r>
              <a:rPr lang="en-US" sz="2600" dirty="0">
                <a:latin typeface="Arial" panose="020B0604020202020204" pitchFamily="34" charset="0"/>
                <a:cs typeface="Arial" panose="020B0604020202020204" pitchFamily="34" charset="0"/>
              </a:rPr>
              <a:t>Q&amp;A</a:t>
            </a:r>
          </a:p>
        </p:txBody>
      </p:sp>
    </p:spTree>
    <p:extLst>
      <p:ext uri="{BB962C8B-B14F-4D97-AF65-F5344CB8AC3E}">
        <p14:creationId xmlns:p14="http://schemas.microsoft.com/office/powerpoint/2010/main" val="22978689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txBox="1">
            <a:spLocks noGrp="1"/>
          </p:cNvSpPr>
          <p:nvPr>
            <p:ph type="title" idx="4294967295"/>
          </p:nvPr>
        </p:nvSpPr>
        <p:spPr>
          <a:xfrm>
            <a:off x="249604" y="1654117"/>
            <a:ext cx="8388082" cy="10772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C4B86"/>
                </a:solidFill>
                <a:effectLst/>
                <a:uLnTx/>
                <a:uFillTx/>
                <a:latin typeface="Arial" panose="020B0604020202020204" pitchFamily="34" charset="0"/>
                <a:ea typeface="+mn-ea"/>
                <a:cs typeface="Arial" panose="020B0604020202020204" pitchFamily="34" charset="0"/>
              </a:rPr>
              <a:t>Resources for Parents and Families</a:t>
            </a:r>
            <a:endParaRPr kumimoji="0" lang="en-US" sz="3200" b="0" i="0" u="none" strike="noStrike" kern="1200" cap="none" spc="0" normalizeH="0" baseline="0" noProof="0" dirty="0">
              <a:ln>
                <a:noFill/>
              </a:ln>
              <a:solidFill>
                <a:srgbClr val="0C4B86"/>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0C4B86"/>
              </a:solidFill>
              <a:effectLst/>
              <a:uLnTx/>
              <a:uFillTx/>
              <a:latin typeface="Arial" panose="020B0604020202020204" pitchFamily="34" charset="0"/>
              <a:ea typeface="+mn-ea"/>
              <a:cs typeface="Arial" panose="020B0604020202020204" pitchFamily="34" charset="0"/>
            </a:endParaRPr>
          </a:p>
        </p:txBody>
      </p:sp>
      <p:pic>
        <p:nvPicPr>
          <p:cNvPr id="6" name="Picture 5" descr="picture of a father and daughter holding hands"/>
          <p:cNvPicPr>
            <a:picLocks noChangeAspect="1"/>
          </p:cNvPicPr>
          <p:nvPr/>
        </p:nvPicPr>
        <p:blipFill>
          <a:blip r:embed="rId3"/>
          <a:stretch>
            <a:fillRect/>
          </a:stretch>
        </p:blipFill>
        <p:spPr>
          <a:xfrm>
            <a:off x="3039696" y="2731335"/>
            <a:ext cx="3048000" cy="3019425"/>
          </a:xfrm>
          <a:prstGeom prst="rect">
            <a:avLst/>
          </a:prstGeom>
        </p:spPr>
      </p:pic>
    </p:spTree>
    <p:extLst>
      <p:ext uri="{BB962C8B-B14F-4D97-AF65-F5344CB8AC3E}">
        <p14:creationId xmlns:p14="http://schemas.microsoft.com/office/powerpoint/2010/main" val="16087922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900" y="169969"/>
            <a:ext cx="8928100" cy="1325563"/>
          </a:xfrm>
        </p:spPr>
        <p:txBody>
          <a:bodyPr>
            <a:normAutofit fontScale="90000"/>
          </a:bodyPr>
          <a:lstStyle/>
          <a:p>
            <a:r>
              <a:rPr lang="en-US" dirty="0"/>
              <a:t>Resources for parents and families: Infographic</a:t>
            </a:r>
            <a:br>
              <a:rPr lang="en-US" dirty="0"/>
            </a:br>
            <a:br>
              <a:rPr lang="en-US" sz="2800" dirty="0"/>
            </a:br>
            <a:endParaRPr lang="en-US" sz="3000" dirty="0"/>
          </a:p>
        </p:txBody>
      </p:sp>
      <p:pic>
        <p:nvPicPr>
          <p:cNvPr id="4" name="Picture 3" descr="photo of an infographic available in English and Spanish"/>
          <p:cNvPicPr>
            <a:picLocks noChangeAspect="1"/>
          </p:cNvPicPr>
          <p:nvPr/>
        </p:nvPicPr>
        <p:blipFill>
          <a:blip r:embed="rId3"/>
          <a:stretch>
            <a:fillRect/>
          </a:stretch>
        </p:blipFill>
        <p:spPr>
          <a:xfrm>
            <a:off x="2163871" y="1062019"/>
            <a:ext cx="4118247" cy="5406016"/>
          </a:xfrm>
          <a:prstGeom prst="rect">
            <a:avLst/>
          </a:prstGeom>
          <a:ln>
            <a:solidFill>
              <a:schemeClr val="bg2">
                <a:lumMod val="90000"/>
              </a:schemeClr>
            </a:solidFill>
          </a:ln>
        </p:spPr>
      </p:pic>
      <p:sp>
        <p:nvSpPr>
          <p:cNvPr id="3" name="TextBox 2"/>
          <p:cNvSpPr txBox="1"/>
          <p:nvPr/>
        </p:nvSpPr>
        <p:spPr>
          <a:xfrm>
            <a:off x="6282118" y="5774825"/>
            <a:ext cx="2518221" cy="584775"/>
          </a:xfrm>
          <a:prstGeom prst="rect">
            <a:avLst/>
          </a:prstGeom>
          <a:noFill/>
        </p:spPr>
        <p:txBody>
          <a:bodyPr wrap="square" rtlCol="0">
            <a:spAutoFit/>
          </a:bodyPr>
          <a:lstStyle/>
          <a:p>
            <a:r>
              <a:rPr lang="en-US" sz="1600" b="1" dirty="0">
                <a:solidFill>
                  <a:srgbClr val="094D88"/>
                </a:solidFill>
              </a:rPr>
              <a:t>The infographic is available in English and Spanish.</a:t>
            </a:r>
          </a:p>
        </p:txBody>
      </p:sp>
    </p:spTree>
    <p:extLst>
      <p:ext uri="{BB962C8B-B14F-4D97-AF65-F5344CB8AC3E}">
        <p14:creationId xmlns:p14="http://schemas.microsoft.com/office/powerpoint/2010/main" val="8878801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8B03D3F-1956-4687-885B-A27F07B04D72}"/>
              </a:ext>
            </a:extLst>
          </p:cNvPr>
          <p:cNvSpPr>
            <a:spLocks noGrp="1"/>
          </p:cNvSpPr>
          <p:nvPr>
            <p:ph type="title"/>
          </p:nvPr>
        </p:nvSpPr>
        <p:spPr>
          <a:xfrm>
            <a:off x="241299" y="83720"/>
            <a:ext cx="8520863" cy="830673"/>
          </a:xfrm>
        </p:spPr>
        <p:txBody>
          <a:bodyPr>
            <a:normAutofit fontScale="90000"/>
          </a:bodyPr>
          <a:lstStyle/>
          <a:p>
            <a:r>
              <a:rPr lang="en-US" dirty="0"/>
              <a:t>Resources for parents and families: Slide deck with handout</a:t>
            </a:r>
          </a:p>
        </p:txBody>
      </p:sp>
      <p:sp>
        <p:nvSpPr>
          <p:cNvPr id="6" name="TextBox 5"/>
          <p:cNvSpPr txBox="1">
            <a:spLocks/>
          </p:cNvSpPr>
          <p:nvPr/>
        </p:nvSpPr>
        <p:spPr>
          <a:xfrm>
            <a:off x="2369347" y="5789133"/>
            <a:ext cx="2659386" cy="58477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94D88"/>
                </a:solidFill>
                <a:effectLst/>
                <a:uLnTx/>
                <a:uFillTx/>
                <a:latin typeface="+mn-lt"/>
                <a:ea typeface="+mn-ea"/>
                <a:cs typeface="+mn-cs"/>
              </a:rPr>
              <a:t>The handout is available in English and Spanish.</a:t>
            </a:r>
          </a:p>
        </p:txBody>
      </p:sp>
      <p:pic>
        <p:nvPicPr>
          <p:cNvPr id="3" name="Picture 2" descr="Photo of slide deck available "/>
          <p:cNvPicPr>
            <a:picLocks noChangeAspect="1"/>
          </p:cNvPicPr>
          <p:nvPr/>
        </p:nvPicPr>
        <p:blipFill>
          <a:blip r:embed="rId3"/>
          <a:stretch>
            <a:fillRect/>
          </a:stretch>
        </p:blipFill>
        <p:spPr>
          <a:xfrm>
            <a:off x="215900" y="1190904"/>
            <a:ext cx="4664448" cy="3510611"/>
          </a:xfrm>
          <a:prstGeom prst="rect">
            <a:avLst/>
          </a:prstGeom>
        </p:spPr>
      </p:pic>
      <p:pic>
        <p:nvPicPr>
          <p:cNvPr id="5" name="Picture 4" descr="photo of handout available in English and Spanish"/>
          <p:cNvPicPr>
            <a:picLocks noChangeAspect="1"/>
          </p:cNvPicPr>
          <p:nvPr/>
        </p:nvPicPr>
        <p:blipFill>
          <a:blip r:embed="rId4"/>
          <a:stretch>
            <a:fillRect/>
          </a:stretch>
        </p:blipFill>
        <p:spPr>
          <a:xfrm>
            <a:off x="5177118" y="1952066"/>
            <a:ext cx="3316381" cy="4421842"/>
          </a:xfrm>
          <a:prstGeom prst="rect">
            <a:avLst/>
          </a:prstGeom>
          <a:ln>
            <a:solidFill>
              <a:schemeClr val="bg2">
                <a:lumMod val="90000"/>
              </a:schemeClr>
            </a:solidFill>
          </a:ln>
        </p:spPr>
      </p:pic>
    </p:spTree>
    <p:extLst>
      <p:ext uri="{BB962C8B-B14F-4D97-AF65-F5344CB8AC3E}">
        <p14:creationId xmlns:p14="http://schemas.microsoft.com/office/powerpoint/2010/main" val="30350646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900" y="169969"/>
            <a:ext cx="8928100" cy="1325563"/>
          </a:xfrm>
        </p:spPr>
        <p:txBody>
          <a:bodyPr>
            <a:normAutofit fontScale="90000"/>
          </a:bodyPr>
          <a:lstStyle/>
          <a:p>
            <a:r>
              <a:rPr lang="en-US" dirty="0"/>
              <a:t>Conclusions and next steps</a:t>
            </a:r>
            <a:br>
              <a:rPr lang="en-US" dirty="0"/>
            </a:br>
            <a:br>
              <a:rPr lang="en-US" sz="2800" dirty="0"/>
            </a:br>
            <a:endParaRPr lang="en-US" sz="3000" dirty="0"/>
          </a:p>
        </p:txBody>
      </p:sp>
      <p:sp>
        <p:nvSpPr>
          <p:cNvPr id="4" name="Text Placeholder 2"/>
          <p:cNvSpPr>
            <a:spLocks noGrp="1"/>
          </p:cNvSpPr>
          <p:nvPr>
            <p:ph type="body" idx="1"/>
          </p:nvPr>
        </p:nvSpPr>
        <p:spPr>
          <a:xfrm>
            <a:off x="215899" y="1144020"/>
            <a:ext cx="8732157" cy="5393803"/>
          </a:xfrm>
        </p:spPr>
        <p:txBody>
          <a:bodyPr>
            <a:normAutofit/>
          </a:bodyPr>
          <a:lstStyle/>
          <a:p>
            <a:pPr marL="342900" indent="-342900">
              <a:buFont typeface="Arial" panose="020B0604020202020204" pitchFamily="34" charset="0"/>
              <a:buChar char="•"/>
            </a:pPr>
            <a:r>
              <a:rPr lang="en-US" dirty="0"/>
              <a:t>NJDOE and REL Mid-Atlantic have partnered to create this toolkit as a companion resource to New Jersey’s existing </a:t>
            </a:r>
            <a:br>
              <a:rPr lang="en-US" dirty="0"/>
            </a:br>
            <a:r>
              <a:rPr lang="en-US" dirty="0"/>
              <a:t>K-12 guidance. </a:t>
            </a:r>
          </a:p>
          <a:p>
            <a:pPr marL="342900" indent="-342900">
              <a:buFont typeface="Arial" panose="020B0604020202020204" pitchFamily="34" charset="0"/>
              <a:buChar char="•"/>
            </a:pPr>
            <a:r>
              <a:rPr lang="en-US" dirty="0"/>
              <a:t>The toolkit can support districts, schools, and early childhood providers in improving school attendance in pre-K and kindergarten in New Jersey and beyond.</a:t>
            </a:r>
          </a:p>
          <a:p>
            <a:pPr marL="342900" indent="-342900">
              <a:buFont typeface="Arial" panose="020B0604020202020204" pitchFamily="34" charset="0"/>
              <a:buChar char="•"/>
            </a:pPr>
            <a:r>
              <a:rPr lang="en-US" dirty="0"/>
              <a:t>Now it’s your turn! Help us put these materials to use with district leaders, school staff, early childhood education professionals, and families. </a:t>
            </a:r>
          </a:p>
          <a:p>
            <a:endParaRPr lang="en-US" dirty="0"/>
          </a:p>
        </p:txBody>
      </p:sp>
      <p:pic>
        <p:nvPicPr>
          <p:cNvPr id="5" name="Picture 4" descr="graphic of building blocks stacked 5 levels high"/>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76769" y="4334872"/>
            <a:ext cx="2125064" cy="2065594"/>
          </a:xfrm>
          <a:prstGeom prst="rect">
            <a:avLst/>
          </a:prstGeom>
        </p:spPr>
      </p:pic>
    </p:spTree>
    <p:extLst>
      <p:ext uri="{BB962C8B-B14F-4D97-AF65-F5344CB8AC3E}">
        <p14:creationId xmlns:p14="http://schemas.microsoft.com/office/powerpoint/2010/main" val="6713159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7269" y="1067906"/>
            <a:ext cx="6908800" cy="1325563"/>
          </a:xfrm>
        </p:spPr>
        <p:txBody>
          <a:bodyPr>
            <a:normAutofit/>
          </a:bodyPr>
          <a:lstStyle/>
          <a:p>
            <a:pPr algn="ctr"/>
            <a:r>
              <a:rPr lang="en-US" dirty="0">
                <a:solidFill>
                  <a:schemeClr val="tx1"/>
                </a:solidFill>
              </a:rPr>
              <a:t>Questions and Answers</a:t>
            </a:r>
            <a:endParaRPr lang="en-US" b="0" dirty="0">
              <a:solidFill>
                <a:schemeClr val="tx1"/>
              </a:solidFill>
            </a:endParaRPr>
          </a:p>
        </p:txBody>
      </p:sp>
      <p:sp>
        <p:nvSpPr>
          <p:cNvPr id="5" name="TextBox 4" descr="Questions and Answers"/>
          <p:cNvSpPr txBox="1"/>
          <p:nvPr/>
        </p:nvSpPr>
        <p:spPr>
          <a:xfrm>
            <a:off x="241300" y="1499856"/>
            <a:ext cx="8460740" cy="461665"/>
          </a:xfrm>
          <a:prstGeom prst="rect">
            <a:avLst/>
          </a:prstGeom>
          <a:noFill/>
        </p:spPr>
        <p:txBody>
          <a:bodyPr wrap="square" rtlCol="0">
            <a:spAutoFit/>
          </a:bodyPr>
          <a:lstStyle/>
          <a:p>
            <a:pPr>
              <a:spcAft>
                <a:spcPts val="1200"/>
              </a:spcAft>
              <a:buClr>
                <a:srgbClr val="4185D0"/>
              </a:buClr>
            </a:pPr>
            <a:endParaRPr lang="en-US" sz="2400" dirty="0">
              <a:solidFill>
                <a:prstClr val="black"/>
              </a:solidFill>
              <a:latin typeface="Arial" panose="020B0604020202020204" pitchFamily="34" charset="0"/>
              <a:cs typeface="Arial" panose="020B0604020202020204" pitchFamily="34" charset="0"/>
            </a:endParaRPr>
          </a:p>
        </p:txBody>
      </p:sp>
      <p:pic>
        <p:nvPicPr>
          <p:cNvPr id="3" name="Picture 2" descr="graphic with an orange letter Q and a white letter A on a blue background indicating questions and answer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99837" y="2136488"/>
            <a:ext cx="3343663" cy="3166878"/>
          </a:xfrm>
          <a:prstGeom prst="rect">
            <a:avLst/>
          </a:prstGeom>
        </p:spPr>
      </p:pic>
    </p:spTree>
    <p:extLst>
      <p:ext uri="{BB962C8B-B14F-4D97-AF65-F5344CB8AC3E}">
        <p14:creationId xmlns:p14="http://schemas.microsoft.com/office/powerpoint/2010/main" val="18619290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 Reach out!</a:t>
            </a:r>
          </a:p>
        </p:txBody>
      </p:sp>
      <p:sp>
        <p:nvSpPr>
          <p:cNvPr id="5" name="TextBox 4"/>
          <p:cNvSpPr txBox="1"/>
          <p:nvPr/>
        </p:nvSpPr>
        <p:spPr>
          <a:xfrm>
            <a:off x="98636" y="1158081"/>
            <a:ext cx="7355690" cy="3375283"/>
          </a:xfrm>
          <a:prstGeom prst="rect">
            <a:avLst/>
          </a:prstGeom>
          <a:noFill/>
        </p:spPr>
        <p:txBody>
          <a:bodyPr wrap="square" rtlCol="0">
            <a:spAutoFit/>
          </a:bodyPr>
          <a:lstStyle/>
          <a:p>
            <a:pPr marL="574675" lvl="1" indent="-234950">
              <a:spcAft>
                <a:spcPts val="450"/>
              </a:spcAft>
              <a:buClr>
                <a:srgbClr val="4185D0"/>
              </a:buClr>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574675" lvl="1" indent="-234950">
              <a:spcAft>
                <a:spcPts val="450"/>
              </a:spcAft>
              <a:buClr>
                <a:srgbClr val="4185D0"/>
              </a:buClr>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574675" lvl="1" indent="-234950">
              <a:spcAft>
                <a:spcPts val="450"/>
              </a:spcAft>
              <a:buClr>
                <a:srgbClr val="4185D0"/>
              </a:buClr>
              <a:buFont typeface="Arial" panose="020B0604020202020204" pitchFamily="34" charset="0"/>
              <a:buChar char="•"/>
            </a:pPr>
            <a:r>
              <a:rPr lang="en-US" dirty="0">
                <a:latin typeface="Arial" panose="020B0604020202020204" pitchFamily="34" charset="0"/>
                <a:cs typeface="Arial" panose="020B0604020202020204" pitchFamily="34" charset="0"/>
              </a:rPr>
              <a:t>New Jersey Department of Education, Division of Early Childhood Education</a:t>
            </a:r>
          </a:p>
          <a:p>
            <a:pPr marL="900113" lvl="2" indent="-214313">
              <a:spcAft>
                <a:spcPts val="450"/>
              </a:spcAft>
              <a:buClr>
                <a:srgbClr val="4185D0"/>
              </a:buClr>
              <a:buFont typeface="Arial" panose="020B0604020202020204" pitchFamily="34" charset="0"/>
              <a:buChar char="•"/>
            </a:pPr>
            <a:r>
              <a:rPr lang="en-US" dirty="0">
                <a:latin typeface="Arial" panose="020B0604020202020204" pitchFamily="34" charset="0"/>
                <a:cs typeface="Arial" panose="020B0604020202020204" pitchFamily="34" charset="0"/>
                <a:hlinkClick r:id="rId3"/>
              </a:rPr>
              <a:t>doeearlychild@doe.nj.us</a:t>
            </a:r>
            <a:endParaRPr lang="en-US" dirty="0">
              <a:latin typeface="Arial" panose="020B0604020202020204" pitchFamily="34" charset="0"/>
              <a:cs typeface="Arial" panose="020B0604020202020204" pitchFamily="34" charset="0"/>
            </a:endParaRPr>
          </a:p>
          <a:p>
            <a:pPr marL="557213" lvl="1" indent="-214313">
              <a:spcAft>
                <a:spcPts val="450"/>
              </a:spcAft>
              <a:buClr>
                <a:srgbClr val="4185D0"/>
              </a:buClr>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557213" lvl="1" indent="-214313">
              <a:spcAft>
                <a:spcPts val="450"/>
              </a:spcAft>
              <a:buClr>
                <a:srgbClr val="4185D0"/>
              </a:buClr>
              <a:buFont typeface="Arial" panose="020B0604020202020204" pitchFamily="34" charset="0"/>
              <a:buChar char="•"/>
            </a:pPr>
            <a:r>
              <a:rPr lang="en-US" dirty="0">
                <a:latin typeface="Arial" panose="020B0604020202020204" pitchFamily="34" charset="0"/>
                <a:cs typeface="Arial" panose="020B0604020202020204" pitchFamily="34" charset="0"/>
              </a:rPr>
              <a:t>REL Mid-Atlantic</a:t>
            </a:r>
          </a:p>
          <a:p>
            <a:pPr marL="900113" lvl="2" indent="-214313">
              <a:spcAft>
                <a:spcPts val="450"/>
              </a:spcAft>
              <a:buClr>
                <a:srgbClr val="4185D0"/>
              </a:buClr>
              <a:buFont typeface="Arial" panose="020B0604020202020204" pitchFamily="34" charset="0"/>
              <a:buChar char="•"/>
            </a:pPr>
            <a:r>
              <a:rPr lang="en-US" dirty="0">
                <a:latin typeface="Arial" panose="020B0604020202020204" pitchFamily="34" charset="0"/>
                <a:cs typeface="Arial" panose="020B0604020202020204" pitchFamily="34" charset="0"/>
                <a:hlinkClick r:id="rId4"/>
              </a:rPr>
              <a:t>RELmidatlantic@mathematica-mpr.com</a:t>
            </a:r>
            <a:endParaRPr lang="en-US" dirty="0">
              <a:latin typeface="Arial" panose="020B0604020202020204" pitchFamily="34" charset="0"/>
              <a:cs typeface="Arial" panose="020B0604020202020204" pitchFamily="34" charset="0"/>
            </a:endParaRPr>
          </a:p>
          <a:p>
            <a:pPr marL="685800" lvl="2">
              <a:spcAft>
                <a:spcPts val="450"/>
              </a:spcAft>
              <a:buClr>
                <a:srgbClr val="4185D0"/>
              </a:buClr>
            </a:pPr>
            <a:endParaRPr lang="en-US" b="1" dirty="0">
              <a:latin typeface="Arial" panose="020B0604020202020204" pitchFamily="34" charset="0"/>
              <a:cs typeface="Arial" panose="020B0604020202020204" pitchFamily="34" charset="0"/>
            </a:endParaRPr>
          </a:p>
          <a:p>
            <a:pPr marL="900113" lvl="2" indent="-214313">
              <a:spcAft>
                <a:spcPts val="450"/>
              </a:spcAft>
              <a:buClr>
                <a:srgbClr val="4185D0"/>
              </a:buClr>
              <a:buFont typeface="Arial" panose="020B0604020202020204" pitchFamily="34" charset="0"/>
              <a:buChar char="•"/>
            </a:pPr>
            <a:endParaRPr lang="en-US" b="1" dirty="0">
              <a:latin typeface="Arial" panose="020B0604020202020204" pitchFamily="34" charset="0"/>
              <a:cs typeface="Arial" panose="020B0604020202020204" pitchFamily="34" charset="0"/>
            </a:endParaRPr>
          </a:p>
        </p:txBody>
      </p:sp>
      <p:sp>
        <p:nvSpPr>
          <p:cNvPr id="7" name="TextBox 6"/>
          <p:cNvSpPr txBox="1"/>
          <p:nvPr/>
        </p:nvSpPr>
        <p:spPr>
          <a:xfrm>
            <a:off x="418641" y="5000130"/>
            <a:ext cx="8405870" cy="486270"/>
          </a:xfrm>
          <a:prstGeom prst="rect">
            <a:avLst/>
          </a:prstGeom>
          <a:solidFill>
            <a:schemeClr val="accent2"/>
          </a:solidFill>
          <a:ln w="19050">
            <a:solidFill>
              <a:schemeClr val="tx2"/>
            </a:solidFill>
          </a:ln>
        </p:spPr>
        <p:txBody>
          <a:bodyPr wrap="square" rtlCol="0">
            <a:spAutoFit/>
          </a:bodyPr>
          <a:lstStyle/>
          <a:p>
            <a:endParaRPr lang="en-US" dirty="0"/>
          </a:p>
        </p:txBody>
      </p:sp>
    </p:spTree>
    <p:extLst>
      <p:ext uri="{BB962C8B-B14F-4D97-AF65-F5344CB8AC3E}">
        <p14:creationId xmlns:p14="http://schemas.microsoft.com/office/powerpoint/2010/main" val="38797955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300" y="142418"/>
            <a:ext cx="7886700" cy="621257"/>
          </a:xfrm>
        </p:spPr>
        <p:txBody>
          <a:bodyPr/>
          <a:lstStyle/>
          <a:p>
            <a:endParaRPr lang="en-US" dirty="0"/>
          </a:p>
        </p:txBody>
      </p:sp>
    </p:spTree>
    <p:extLst>
      <p:ext uri="{BB962C8B-B14F-4D97-AF65-F5344CB8AC3E}">
        <p14:creationId xmlns:p14="http://schemas.microsoft.com/office/powerpoint/2010/main" val="29384588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ckground photo of a calendar with marks indicating student absence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988473"/>
            <a:ext cx="9144000" cy="5842000"/>
          </a:xfrm>
          <a:prstGeom prst="rect">
            <a:avLst/>
          </a:prstGeom>
        </p:spPr>
      </p:pic>
      <p:sp>
        <p:nvSpPr>
          <p:cNvPr id="2" name="Title 1"/>
          <p:cNvSpPr>
            <a:spLocks noGrp="1"/>
          </p:cNvSpPr>
          <p:nvPr>
            <p:ph type="title"/>
          </p:nvPr>
        </p:nvSpPr>
        <p:spPr/>
        <p:txBody>
          <a:bodyPr/>
          <a:lstStyle/>
          <a:p>
            <a:r>
              <a:rPr lang="en-US" dirty="0"/>
              <a:t>What is chronic absenteeism?</a:t>
            </a:r>
          </a:p>
        </p:txBody>
      </p:sp>
      <p:sp>
        <p:nvSpPr>
          <p:cNvPr id="7" name="Chord 6">
            <a:extLst>
              <a:ext uri="{C183D7F6-B498-43B3-948B-1728B52AA6E4}">
                <adec:decorative xmlns:adec="http://schemas.microsoft.com/office/drawing/2017/decorative" val="1"/>
              </a:ext>
            </a:extLst>
          </p:cNvPr>
          <p:cNvSpPr/>
          <p:nvPr/>
        </p:nvSpPr>
        <p:spPr>
          <a:xfrm rot="17553795">
            <a:off x="29854" y="-1136760"/>
            <a:ext cx="6821705" cy="6852403"/>
          </a:xfrm>
          <a:prstGeom prst="chord">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p:cNvSpPr>
            <a:spLocks noGrp="1"/>
          </p:cNvSpPr>
          <p:nvPr>
            <p:ph type="body" idx="1"/>
          </p:nvPr>
        </p:nvSpPr>
        <p:spPr>
          <a:xfrm>
            <a:off x="427703" y="1007965"/>
            <a:ext cx="7235176" cy="4935635"/>
          </a:xfrm>
        </p:spPr>
        <p:txBody>
          <a:bodyPr>
            <a:noAutofit/>
          </a:bodyPr>
          <a:lstStyle/>
          <a:p>
            <a:pPr marL="457200" indent="-457200">
              <a:buFont typeface="Arial" panose="020B0604020202020204" pitchFamily="34" charset="0"/>
              <a:buChar char="•"/>
            </a:pPr>
            <a:r>
              <a:rPr lang="en-US" sz="2900" dirty="0">
                <a:solidFill>
                  <a:srgbClr val="094D88"/>
                </a:solidFill>
              </a:rPr>
              <a:t>When children miss </a:t>
            </a:r>
            <a:r>
              <a:rPr lang="en-US" sz="2900" b="1" dirty="0">
                <a:solidFill>
                  <a:srgbClr val="EC892D"/>
                </a:solidFill>
              </a:rPr>
              <a:t>10%</a:t>
            </a:r>
            <a:r>
              <a:rPr lang="en-US" sz="2900" dirty="0">
                <a:solidFill>
                  <a:srgbClr val="094D88"/>
                </a:solidFill>
              </a:rPr>
              <a:t> or more of the school year,</a:t>
            </a:r>
            <a:r>
              <a:rPr lang="en-US" sz="2900" b="1" dirty="0">
                <a:solidFill>
                  <a:srgbClr val="EC892D"/>
                </a:solidFill>
              </a:rPr>
              <a:t> </a:t>
            </a:r>
            <a:r>
              <a:rPr lang="en-US" sz="2900" dirty="0">
                <a:solidFill>
                  <a:srgbClr val="094D88"/>
                </a:solidFill>
              </a:rPr>
              <a:t>research suggests it is harder for them to develop a strong foundation for learning. </a:t>
            </a:r>
          </a:p>
          <a:p>
            <a:pPr marL="457200" indent="-457200">
              <a:buFont typeface="Arial" panose="020B0604020202020204" pitchFamily="34" charset="0"/>
              <a:buChar char="•"/>
            </a:pPr>
            <a:r>
              <a:rPr lang="en-US" sz="2900" dirty="0">
                <a:solidFill>
                  <a:srgbClr val="094D88"/>
                </a:solidFill>
              </a:rPr>
              <a:t>Being absent</a:t>
            </a:r>
            <a:r>
              <a:rPr lang="en-US" sz="2900" b="1" dirty="0">
                <a:solidFill>
                  <a:srgbClr val="094D88"/>
                </a:solidFill>
              </a:rPr>
              <a:t> </a:t>
            </a:r>
            <a:r>
              <a:rPr lang="en-US" sz="2900" b="1" dirty="0">
                <a:solidFill>
                  <a:srgbClr val="EB892C"/>
                </a:solidFill>
              </a:rPr>
              <a:t>2 or more days a month </a:t>
            </a:r>
            <a:r>
              <a:rPr lang="en-US" sz="2900" dirty="0">
                <a:solidFill>
                  <a:srgbClr val="094D88"/>
                </a:solidFill>
              </a:rPr>
              <a:t>can add up to missing 10% of the school year.</a:t>
            </a:r>
          </a:p>
        </p:txBody>
      </p:sp>
      <p:cxnSp>
        <p:nvCxnSpPr>
          <p:cNvPr id="6" name="Straight Connector 5">
            <a:extLst>
              <a:ext uri="{C183D7F6-B498-43B3-948B-1728B52AA6E4}">
                <adec:decorative xmlns:adec="http://schemas.microsoft.com/office/drawing/2017/decorative" val="1"/>
              </a:ext>
            </a:extLst>
          </p:cNvPr>
          <p:cNvCxnSpPr/>
          <p:nvPr/>
        </p:nvCxnSpPr>
        <p:spPr>
          <a:xfrm>
            <a:off x="6891207" y="4816369"/>
            <a:ext cx="930241" cy="309649"/>
          </a:xfrm>
          <a:prstGeom prst="line">
            <a:avLst/>
          </a:prstGeom>
          <a:ln w="76200">
            <a:solidFill>
              <a:srgbClr val="EB892C"/>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C183D7F6-B498-43B3-948B-1728B52AA6E4}">
                <adec:decorative xmlns:adec="http://schemas.microsoft.com/office/drawing/2017/decorative" val="1"/>
              </a:ext>
            </a:extLst>
          </p:cNvPr>
          <p:cNvCxnSpPr/>
          <p:nvPr/>
        </p:nvCxnSpPr>
        <p:spPr>
          <a:xfrm>
            <a:off x="7662879" y="4470251"/>
            <a:ext cx="930241" cy="309649"/>
          </a:xfrm>
          <a:prstGeom prst="line">
            <a:avLst/>
          </a:prstGeom>
          <a:ln w="76200">
            <a:solidFill>
              <a:srgbClr val="EB892C"/>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C183D7F6-B498-43B3-948B-1728B52AA6E4}">
                <adec:decorative xmlns:adec="http://schemas.microsoft.com/office/drawing/2017/decorative" val="1"/>
              </a:ext>
            </a:extLst>
          </p:cNvPr>
          <p:cNvCxnSpPr/>
          <p:nvPr/>
        </p:nvCxnSpPr>
        <p:spPr>
          <a:xfrm flipH="1">
            <a:off x="7255931" y="4538764"/>
            <a:ext cx="202945" cy="773054"/>
          </a:xfrm>
          <a:prstGeom prst="line">
            <a:avLst/>
          </a:prstGeom>
          <a:ln w="76200">
            <a:solidFill>
              <a:srgbClr val="EB892C"/>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C183D7F6-B498-43B3-948B-1728B52AA6E4}">
                <adec:decorative xmlns:adec="http://schemas.microsoft.com/office/drawing/2017/decorative" val="1"/>
              </a:ext>
            </a:extLst>
          </p:cNvPr>
          <p:cNvCxnSpPr/>
          <p:nvPr/>
        </p:nvCxnSpPr>
        <p:spPr>
          <a:xfrm flipH="1">
            <a:off x="7934623" y="4288200"/>
            <a:ext cx="343511" cy="804187"/>
          </a:xfrm>
          <a:prstGeom prst="line">
            <a:avLst/>
          </a:prstGeom>
          <a:ln w="76200">
            <a:solidFill>
              <a:srgbClr val="EB892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43247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300" y="-167482"/>
            <a:ext cx="8563486" cy="1325563"/>
          </a:xfrm>
        </p:spPr>
        <p:txBody>
          <a:bodyPr/>
          <a:lstStyle/>
          <a:p>
            <a:pPr algn="ctr"/>
            <a:r>
              <a:rPr lang="en-US" dirty="0"/>
              <a:t>Factors that contribute to absenteeism in the early years</a:t>
            </a:r>
          </a:p>
        </p:txBody>
      </p:sp>
      <p:sp>
        <p:nvSpPr>
          <p:cNvPr id="3" name="Rectangle 2"/>
          <p:cNvSpPr/>
          <p:nvPr/>
        </p:nvSpPr>
        <p:spPr>
          <a:xfrm>
            <a:off x="-116959" y="1395936"/>
            <a:ext cx="9260959" cy="4662815"/>
          </a:xfrm>
          <a:prstGeom prst="rect">
            <a:avLst/>
          </a:prstGeom>
        </p:spPr>
        <p:txBody>
          <a:bodyPr wrap="square">
            <a:spAutoFit/>
          </a:bodyPr>
          <a:lstStyle/>
          <a:p>
            <a:pPr marL="914400" lvl="1" indent="-457200">
              <a:spcAft>
                <a:spcPts val="600"/>
              </a:spcAft>
              <a:buClr>
                <a:srgbClr val="4185D0"/>
              </a:buClr>
              <a:buFont typeface="Arial" panose="020B0604020202020204" pitchFamily="34" charset="0"/>
              <a:buChar char="•"/>
            </a:pPr>
            <a:r>
              <a:rPr lang="en-US" sz="2400" dirty="0">
                <a:latin typeface="Arial" panose="020B0604020202020204" pitchFamily="34" charset="0"/>
                <a:cs typeface="Arial" panose="020B0604020202020204" pitchFamily="34" charset="0"/>
              </a:rPr>
              <a:t>Lack of value placed on early learning, compared to the upper grades</a:t>
            </a:r>
          </a:p>
          <a:p>
            <a:pPr marL="914400" lvl="1" indent="-457200">
              <a:spcAft>
                <a:spcPts val="600"/>
              </a:spcAft>
              <a:buClr>
                <a:srgbClr val="4185D0"/>
              </a:buClr>
              <a:buFont typeface="Arial" panose="020B0604020202020204" pitchFamily="34" charset="0"/>
              <a:buChar char="•"/>
            </a:pPr>
            <a:r>
              <a:rPr lang="en-US" sz="2200" dirty="0">
                <a:latin typeface="Arial" panose="020B0604020202020204" pitchFamily="34" charset="0"/>
                <a:cs typeface="Arial" panose="020B0604020202020204" pitchFamily="34" charset="0"/>
              </a:rPr>
              <a:t>Student health conditions</a:t>
            </a:r>
          </a:p>
          <a:p>
            <a:pPr marL="914400" lvl="1" indent="-457200">
              <a:spcAft>
                <a:spcPts val="600"/>
              </a:spcAft>
              <a:buClr>
                <a:srgbClr val="4185D0"/>
              </a:buClr>
              <a:buFont typeface="Arial" panose="020B0604020202020204" pitchFamily="34" charset="0"/>
              <a:buChar char="•"/>
            </a:pPr>
            <a:r>
              <a:rPr lang="en-US" sz="2200" dirty="0">
                <a:latin typeface="Arial" panose="020B0604020202020204" pitchFamily="34" charset="0"/>
                <a:cs typeface="Arial" panose="020B0604020202020204" pitchFamily="34" charset="0"/>
              </a:rPr>
              <a:t>Family obligations or schedules </a:t>
            </a:r>
          </a:p>
          <a:p>
            <a:pPr marL="914400" lvl="1" indent="-457200">
              <a:spcAft>
                <a:spcPts val="600"/>
              </a:spcAft>
              <a:buClr>
                <a:srgbClr val="4185D0"/>
              </a:buClr>
              <a:buFont typeface="Arial" panose="020B0604020202020204" pitchFamily="34" charset="0"/>
              <a:buChar char="•"/>
            </a:pPr>
            <a:r>
              <a:rPr lang="en-US" sz="2200" dirty="0">
                <a:latin typeface="Arial" panose="020B0604020202020204" pitchFamily="34" charset="0"/>
                <a:cs typeface="Arial" panose="020B0604020202020204" pitchFamily="34" charset="0"/>
              </a:rPr>
              <a:t>Transportation challenges </a:t>
            </a:r>
          </a:p>
          <a:p>
            <a:pPr marL="914400" lvl="1" indent="-457200">
              <a:spcAft>
                <a:spcPts val="600"/>
              </a:spcAft>
              <a:buClr>
                <a:srgbClr val="4185D0"/>
              </a:buClr>
              <a:buFont typeface="Arial" panose="020B0604020202020204" pitchFamily="34" charset="0"/>
              <a:buChar char="•"/>
            </a:pPr>
            <a:r>
              <a:rPr lang="en-US" sz="2200" dirty="0">
                <a:latin typeface="Arial" panose="020B0604020202020204" pitchFamily="34" charset="0"/>
                <a:cs typeface="Arial" panose="020B0604020202020204" pitchFamily="34" charset="0"/>
              </a:rPr>
              <a:t>Unstable housing</a:t>
            </a:r>
          </a:p>
          <a:p>
            <a:pPr marL="914400" lvl="1" indent="-457200">
              <a:spcAft>
                <a:spcPts val="600"/>
              </a:spcAft>
              <a:buClr>
                <a:srgbClr val="4185D0"/>
              </a:buClr>
              <a:buFont typeface="Arial" panose="020B0604020202020204" pitchFamily="34" charset="0"/>
              <a:buChar char="•"/>
            </a:pPr>
            <a:r>
              <a:rPr lang="en-US" sz="2200" dirty="0">
                <a:latin typeface="Arial" panose="020B0604020202020204" pitchFamily="34" charset="0"/>
                <a:cs typeface="Arial" panose="020B0604020202020204" pitchFamily="34" charset="0"/>
              </a:rPr>
              <a:t>Stressful life events</a:t>
            </a:r>
          </a:p>
          <a:p>
            <a:pPr lvl="1">
              <a:spcAft>
                <a:spcPts val="600"/>
              </a:spcAft>
              <a:buClr>
                <a:srgbClr val="4185D0"/>
              </a:buClr>
            </a:pPr>
            <a:endParaRPr lang="en-US" sz="2600" dirty="0">
              <a:solidFill>
                <a:srgbClr val="EC892D"/>
              </a:solidFill>
              <a:latin typeface="Arial" panose="020B0604020202020204" pitchFamily="34" charset="0"/>
              <a:cs typeface="Arial" panose="020B0604020202020204" pitchFamily="34" charset="0"/>
            </a:endParaRPr>
          </a:p>
          <a:p>
            <a:pPr lvl="1">
              <a:spcAft>
                <a:spcPts val="600"/>
              </a:spcAft>
              <a:buClr>
                <a:srgbClr val="4185D0"/>
              </a:buClr>
            </a:pPr>
            <a:r>
              <a:rPr lang="en-US" sz="2600" dirty="0">
                <a:solidFill>
                  <a:srgbClr val="EC892D"/>
                </a:solidFill>
                <a:latin typeface="Arial" panose="020B0604020202020204" pitchFamily="34" charset="0"/>
                <a:cs typeface="Arial" panose="020B0604020202020204" pitchFamily="34" charset="0"/>
              </a:rPr>
              <a:t>Once schools identify students who need support, they can gather information about root causes and identify interventions to increase attendance. </a:t>
            </a:r>
          </a:p>
        </p:txBody>
      </p:sp>
    </p:spTree>
    <p:extLst>
      <p:ext uri="{BB962C8B-B14F-4D97-AF65-F5344CB8AC3E}">
        <p14:creationId xmlns:p14="http://schemas.microsoft.com/office/powerpoint/2010/main" val="17695044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300" y="-167482"/>
            <a:ext cx="8563486" cy="1325563"/>
          </a:xfrm>
        </p:spPr>
        <p:txBody>
          <a:bodyPr/>
          <a:lstStyle/>
          <a:p>
            <a:pPr algn="ctr"/>
            <a:r>
              <a:rPr lang="en-US" dirty="0"/>
              <a:t>Missing school in the early years matters</a:t>
            </a:r>
          </a:p>
        </p:txBody>
      </p:sp>
      <p:sp>
        <p:nvSpPr>
          <p:cNvPr id="3" name="Rectangle 2"/>
          <p:cNvSpPr/>
          <p:nvPr/>
        </p:nvSpPr>
        <p:spPr>
          <a:xfrm>
            <a:off x="-103239" y="1305558"/>
            <a:ext cx="8908025" cy="3277820"/>
          </a:xfrm>
          <a:prstGeom prst="rect">
            <a:avLst/>
          </a:prstGeom>
        </p:spPr>
        <p:txBody>
          <a:bodyPr wrap="square">
            <a:spAutoFit/>
          </a:bodyPr>
          <a:lstStyle/>
          <a:p>
            <a:pPr lvl="1">
              <a:spcAft>
                <a:spcPts val="600"/>
              </a:spcAft>
              <a:buClr>
                <a:srgbClr val="4185D0"/>
              </a:buClr>
            </a:pPr>
            <a:r>
              <a:rPr lang="en-US" sz="2600" dirty="0">
                <a:latin typeface="Arial" panose="020B0604020202020204" pitchFamily="34" charset="0"/>
                <a:cs typeface="Arial" panose="020B0604020202020204" pitchFamily="34" charset="0"/>
              </a:rPr>
              <a:t>Chronic absenteeism in the early grades is associated with: </a:t>
            </a:r>
          </a:p>
          <a:p>
            <a:pPr marL="1371600" lvl="2" indent="-457200">
              <a:spcAft>
                <a:spcPts val="600"/>
              </a:spcAft>
              <a:buClr>
                <a:srgbClr val="4185D0"/>
              </a:buClr>
              <a:buFont typeface="Wingdings" panose="05000000000000000000" pitchFamily="2" charset="2"/>
              <a:buChar char="ü"/>
            </a:pPr>
            <a:r>
              <a:rPr lang="en-US" sz="2600" dirty="0">
                <a:latin typeface="Arial" panose="020B0604020202020204" pitchFamily="34" charset="0"/>
                <a:cs typeface="Arial" panose="020B0604020202020204" pitchFamily="34" charset="0"/>
              </a:rPr>
              <a:t>Attendance issues in later grades</a:t>
            </a:r>
          </a:p>
          <a:p>
            <a:pPr marL="1371600" lvl="2" indent="-457200">
              <a:spcAft>
                <a:spcPts val="600"/>
              </a:spcAft>
              <a:buClr>
                <a:srgbClr val="4185D0"/>
              </a:buClr>
              <a:buFont typeface="Wingdings" panose="05000000000000000000" pitchFamily="2" charset="2"/>
              <a:buChar char="ü"/>
            </a:pPr>
            <a:r>
              <a:rPr lang="en-US" sz="2600" dirty="0">
                <a:latin typeface="Arial" panose="020B0604020202020204" pitchFamily="34" charset="0"/>
                <a:cs typeface="Arial" panose="020B0604020202020204" pitchFamily="34" charset="0"/>
              </a:rPr>
              <a:t>Lack of school readiness skills</a:t>
            </a:r>
          </a:p>
          <a:p>
            <a:pPr marL="1371600" lvl="2" indent="-457200">
              <a:spcAft>
                <a:spcPts val="600"/>
              </a:spcAft>
              <a:buClr>
                <a:srgbClr val="4185D0"/>
              </a:buClr>
              <a:buFont typeface="Wingdings" panose="05000000000000000000" pitchFamily="2" charset="2"/>
              <a:buChar char="ü"/>
            </a:pPr>
            <a:r>
              <a:rPr lang="en-US" sz="2600" dirty="0">
                <a:latin typeface="Arial" panose="020B0604020202020204" pitchFamily="34" charset="0"/>
                <a:cs typeface="Arial" panose="020B0604020202020204" pitchFamily="34" charset="0"/>
              </a:rPr>
              <a:t>Missing critical academic milestones</a:t>
            </a:r>
          </a:p>
          <a:p>
            <a:pPr marL="1371600" lvl="2" indent="-457200">
              <a:spcAft>
                <a:spcPts val="600"/>
              </a:spcAft>
              <a:buClr>
                <a:srgbClr val="4185D0"/>
              </a:buClr>
              <a:buFont typeface="Wingdings" panose="05000000000000000000" pitchFamily="2" charset="2"/>
              <a:buChar char="ü"/>
            </a:pPr>
            <a:r>
              <a:rPr lang="en-US" sz="2600" dirty="0">
                <a:latin typeface="Arial" panose="020B0604020202020204" pitchFamily="34" charset="0"/>
                <a:cs typeface="Arial" panose="020B0604020202020204" pitchFamily="34" charset="0"/>
              </a:rPr>
              <a:t>Future social-emotional and behavior problems</a:t>
            </a:r>
          </a:p>
          <a:p>
            <a:pPr marL="1371600" lvl="2" indent="-457200">
              <a:spcAft>
                <a:spcPts val="600"/>
              </a:spcAft>
              <a:buClr>
                <a:srgbClr val="4185D0"/>
              </a:buClr>
              <a:buFont typeface="Wingdings" panose="05000000000000000000" pitchFamily="2" charset="2"/>
              <a:buChar char="ü"/>
            </a:pPr>
            <a:r>
              <a:rPr lang="en-US" sz="2600" dirty="0">
                <a:latin typeface="Arial" panose="020B0604020202020204" pitchFamily="34" charset="0"/>
                <a:cs typeface="Arial" panose="020B0604020202020204" pitchFamily="34" charset="0"/>
              </a:rPr>
              <a:t>Grade repetition</a:t>
            </a:r>
          </a:p>
        </p:txBody>
      </p:sp>
    </p:spTree>
    <p:extLst>
      <p:ext uri="{BB962C8B-B14F-4D97-AF65-F5344CB8AC3E}">
        <p14:creationId xmlns:p14="http://schemas.microsoft.com/office/powerpoint/2010/main" val="20416551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300" y="-167482"/>
            <a:ext cx="8764914" cy="1325563"/>
          </a:xfrm>
        </p:spPr>
        <p:txBody>
          <a:bodyPr>
            <a:normAutofit/>
          </a:bodyPr>
          <a:lstStyle/>
          <a:p>
            <a:pPr algn="ctr"/>
            <a:r>
              <a:rPr lang="en-US" dirty="0"/>
              <a:t>New Jersey is aware of the need to address chronic absenteeism</a:t>
            </a:r>
          </a:p>
        </p:txBody>
      </p:sp>
      <p:sp>
        <p:nvSpPr>
          <p:cNvPr id="3" name="Text Placeholder 2"/>
          <p:cNvSpPr>
            <a:spLocks noGrp="1"/>
          </p:cNvSpPr>
          <p:nvPr>
            <p:ph type="body" idx="1"/>
          </p:nvPr>
        </p:nvSpPr>
        <p:spPr>
          <a:xfrm>
            <a:off x="1024255" y="2074464"/>
            <a:ext cx="7591108" cy="4169174"/>
          </a:xfrm>
        </p:spPr>
        <p:txBody>
          <a:bodyPr>
            <a:noAutofit/>
          </a:bodyPr>
          <a:lstStyle/>
          <a:p>
            <a:pPr marL="342900" indent="-342900">
              <a:lnSpc>
                <a:spcPct val="120000"/>
              </a:lnSpc>
              <a:buFont typeface="Arial" panose="020B0604020202020204" pitchFamily="34" charset="0"/>
              <a:buChar char="•"/>
            </a:pPr>
            <a:r>
              <a:rPr lang="en-US" sz="2800" dirty="0"/>
              <a:t>Legislation</a:t>
            </a:r>
          </a:p>
          <a:p>
            <a:pPr marL="342900" indent="-342900">
              <a:lnSpc>
                <a:spcPct val="120000"/>
              </a:lnSpc>
              <a:buFont typeface="Arial" panose="020B0604020202020204" pitchFamily="34" charset="0"/>
              <a:buChar char="•"/>
            </a:pPr>
            <a:r>
              <a:rPr lang="en-US" sz="2800" dirty="0"/>
              <a:t>Data reporting</a:t>
            </a:r>
          </a:p>
          <a:p>
            <a:pPr marL="342900" indent="-342900">
              <a:lnSpc>
                <a:spcPct val="120000"/>
              </a:lnSpc>
              <a:buFont typeface="Arial" panose="020B0604020202020204" pitchFamily="34" charset="0"/>
              <a:buChar char="•"/>
            </a:pPr>
            <a:r>
              <a:rPr lang="en-US" sz="2800" dirty="0"/>
              <a:t>ESSA indicator</a:t>
            </a:r>
          </a:p>
          <a:p>
            <a:pPr marL="342900" indent="-342900">
              <a:lnSpc>
                <a:spcPct val="120000"/>
              </a:lnSpc>
              <a:buFont typeface="Arial" panose="020B0604020202020204" pitchFamily="34" charset="0"/>
              <a:buChar char="•"/>
            </a:pPr>
            <a:r>
              <a:rPr lang="en-US" sz="2800" dirty="0"/>
              <a:t>Guidance for tracking and addressing chronic absenteeism K-12</a:t>
            </a:r>
          </a:p>
          <a:p>
            <a:pPr>
              <a:lnSpc>
                <a:spcPct val="120000"/>
              </a:lnSpc>
            </a:pPr>
            <a:endParaRPr lang="en-US" sz="2800" dirty="0"/>
          </a:p>
        </p:txBody>
      </p:sp>
    </p:spTree>
    <p:extLst>
      <p:ext uri="{BB962C8B-B14F-4D97-AF65-F5344CB8AC3E}">
        <p14:creationId xmlns:p14="http://schemas.microsoft.com/office/powerpoint/2010/main" val="35265903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300" y="-167482"/>
            <a:ext cx="8764914" cy="1325563"/>
          </a:xfrm>
        </p:spPr>
        <p:txBody>
          <a:bodyPr>
            <a:normAutofit fontScale="90000"/>
          </a:bodyPr>
          <a:lstStyle/>
          <a:p>
            <a:pPr algn="ctr"/>
            <a:r>
              <a:rPr lang="en-US" dirty="0"/>
              <a:t>New Jersey’s growing need to address chronic absenteeism in early childhood programs</a:t>
            </a:r>
          </a:p>
        </p:txBody>
      </p:sp>
      <p:sp>
        <p:nvSpPr>
          <p:cNvPr id="3" name="Text Placeholder 2"/>
          <p:cNvSpPr>
            <a:spLocks noGrp="1"/>
          </p:cNvSpPr>
          <p:nvPr>
            <p:ph type="body" idx="1"/>
          </p:nvPr>
        </p:nvSpPr>
        <p:spPr>
          <a:xfrm>
            <a:off x="300355" y="1271984"/>
            <a:ext cx="8491220" cy="2366964"/>
          </a:xfrm>
        </p:spPr>
        <p:txBody>
          <a:bodyPr>
            <a:noAutofit/>
          </a:bodyPr>
          <a:lstStyle/>
          <a:p>
            <a:pPr>
              <a:lnSpc>
                <a:spcPct val="120000"/>
              </a:lnSpc>
            </a:pPr>
            <a:r>
              <a:rPr lang="en-US" sz="2200" dirty="0"/>
              <a:t>The state made a major commitment and investment in expanding our preschool programs. We </a:t>
            </a:r>
            <a:r>
              <a:rPr lang="en-US" sz="2200" i="1" dirty="0"/>
              <a:t>want</a:t>
            </a:r>
            <a:r>
              <a:rPr lang="en-US" sz="2200" dirty="0"/>
              <a:t> our 3, 4, and 5-year-old children to have opportunities to attend and flourish in high-quality early childhood education programs. </a:t>
            </a:r>
          </a:p>
          <a:p>
            <a:pPr>
              <a:lnSpc>
                <a:spcPct val="120000"/>
              </a:lnSpc>
            </a:pPr>
            <a:r>
              <a:rPr lang="en-US" sz="2200" dirty="0"/>
              <a:t>However, they must be </a:t>
            </a:r>
            <a:r>
              <a:rPr lang="en-US" sz="2200" i="1" dirty="0"/>
              <a:t>at</a:t>
            </a:r>
            <a:r>
              <a:rPr lang="en-US" sz="2200" dirty="0"/>
              <a:t> the program to benefit </a:t>
            </a:r>
            <a:r>
              <a:rPr lang="en-US" sz="2200" i="1" dirty="0"/>
              <a:t>from</a:t>
            </a:r>
            <a:r>
              <a:rPr lang="en-US" sz="2200" dirty="0"/>
              <a:t> the program.</a:t>
            </a:r>
          </a:p>
        </p:txBody>
      </p:sp>
      <p:sp>
        <p:nvSpPr>
          <p:cNvPr id="6" name="Text Placeholder 2">
            <a:extLst>
              <a:ext uri="{FF2B5EF4-FFF2-40B4-BE49-F238E27FC236}">
                <a16:creationId xmlns:a16="http://schemas.microsoft.com/office/drawing/2014/main" id="{BBE9D43E-FB93-446D-86F6-75C48A07EF56}"/>
              </a:ext>
            </a:extLst>
          </p:cNvPr>
          <p:cNvSpPr txBox="1">
            <a:spLocks/>
          </p:cNvSpPr>
          <p:nvPr/>
        </p:nvSpPr>
        <p:spPr>
          <a:xfrm>
            <a:off x="300355" y="3638948"/>
            <a:ext cx="8491220" cy="1947068"/>
          </a:xfrm>
          <a:prstGeom prst="rect">
            <a:avLst/>
          </a:prstGeom>
        </p:spPr>
        <p:txBody>
          <a:bodyPr vert="horz" lIns="91440" tIns="45720" rIns="91440" bIns="45720" rtlCol="0">
            <a:normAutofit fontScale="25000" lnSpcReduction="2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457200" indent="-457200">
              <a:lnSpc>
                <a:spcPct val="120000"/>
              </a:lnSpc>
              <a:buFont typeface="Arial" panose="020B0604020202020204" pitchFamily="34" charset="0"/>
              <a:buChar char="•"/>
            </a:pPr>
            <a:r>
              <a:rPr lang="en-US" sz="7400" dirty="0"/>
              <a:t>High rates of chronic absenteeism in pre-K and kindergarten suggest that some problems—and perhaps some solutions—are unique for our youngest students.</a:t>
            </a:r>
          </a:p>
          <a:p>
            <a:pPr marL="457200" indent="-457200">
              <a:lnSpc>
                <a:spcPct val="120000"/>
              </a:lnSpc>
              <a:buFont typeface="Arial" panose="020B0604020202020204" pitchFamily="34" charset="0"/>
              <a:buChar char="•"/>
            </a:pPr>
            <a:r>
              <a:rPr lang="en-US" sz="7400" dirty="0"/>
              <a:t>NJDOE has issued guidance on tracking and addressing chronic absenteeism in K-12.</a:t>
            </a:r>
          </a:p>
          <a:p>
            <a:pPr marL="457200" indent="-457200">
              <a:lnSpc>
                <a:spcPct val="120000"/>
              </a:lnSpc>
              <a:buFont typeface="Arial" panose="020B0604020202020204" pitchFamily="34" charset="0"/>
              <a:buChar char="•"/>
            </a:pPr>
            <a:r>
              <a:rPr lang="en-US" sz="7400" dirty="0"/>
              <a:t>Now we have developed a toolkit of resources to highlight the attendance issue in preschool and kindergarten. </a:t>
            </a:r>
          </a:p>
        </p:txBody>
      </p:sp>
    </p:spTree>
    <p:extLst>
      <p:ext uri="{BB962C8B-B14F-4D97-AF65-F5344CB8AC3E}">
        <p14:creationId xmlns:p14="http://schemas.microsoft.com/office/powerpoint/2010/main" val="5013602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Go-Learn-Grow Toolkit</a:t>
            </a:r>
          </a:p>
        </p:txBody>
      </p:sp>
      <p:sp>
        <p:nvSpPr>
          <p:cNvPr id="3" name="Text Placeholder 2"/>
          <p:cNvSpPr>
            <a:spLocks noGrp="1"/>
          </p:cNvSpPr>
          <p:nvPr>
            <p:ph type="body" idx="1"/>
          </p:nvPr>
        </p:nvSpPr>
        <p:spPr>
          <a:xfrm>
            <a:off x="419411" y="1270001"/>
            <a:ext cx="8124981" cy="4763540"/>
          </a:xfrm>
        </p:spPr>
        <p:txBody>
          <a:bodyPr>
            <a:normAutofit fontScale="47500" lnSpcReduction="20000"/>
          </a:bodyPr>
          <a:lstStyle/>
          <a:p>
            <a:pPr>
              <a:lnSpc>
                <a:spcPct val="120000"/>
              </a:lnSpc>
            </a:pPr>
            <a:r>
              <a:rPr lang="en-US" sz="6200" dirty="0">
                <a:solidFill>
                  <a:schemeClr val="tx1"/>
                </a:solidFill>
              </a:rPr>
              <a:t>Toolkit’s objectives:</a:t>
            </a:r>
          </a:p>
          <a:p>
            <a:pPr marL="914400" lvl="1" indent="-457200">
              <a:lnSpc>
                <a:spcPct val="120000"/>
              </a:lnSpc>
              <a:buFont typeface="Arial" panose="020B0604020202020204" pitchFamily="34" charset="0"/>
              <a:buChar char="•"/>
            </a:pPr>
            <a:r>
              <a:rPr lang="en-US" sz="5000" dirty="0">
                <a:solidFill>
                  <a:schemeClr val="tx1"/>
                </a:solidFill>
                <a:latin typeface="Arial" panose="020B0604020202020204" pitchFamily="34" charset="0"/>
                <a:cs typeface="Arial" panose="020B0604020202020204" pitchFamily="34" charset="0"/>
              </a:rPr>
              <a:t>Help educators and families </a:t>
            </a:r>
            <a:r>
              <a:rPr lang="en-US" sz="5000" i="1" dirty="0">
                <a:solidFill>
                  <a:schemeClr val="tx1"/>
                </a:solidFill>
                <a:latin typeface="Arial" panose="020B0604020202020204" pitchFamily="34" charset="0"/>
                <a:cs typeface="Arial" panose="020B0604020202020204" pitchFamily="34" charset="0"/>
              </a:rPr>
              <a:t>understand the importance</a:t>
            </a:r>
            <a:r>
              <a:rPr lang="en-US" sz="5000" dirty="0">
                <a:solidFill>
                  <a:schemeClr val="tx1"/>
                </a:solidFill>
                <a:latin typeface="Arial" panose="020B0604020202020204" pitchFamily="34" charset="0"/>
                <a:cs typeface="Arial" panose="020B0604020202020204" pitchFamily="34" charset="0"/>
              </a:rPr>
              <a:t> of attendance in early grades</a:t>
            </a:r>
          </a:p>
          <a:p>
            <a:pPr marL="914400" lvl="1" indent="-457200">
              <a:lnSpc>
                <a:spcPct val="120000"/>
              </a:lnSpc>
              <a:buFont typeface="Arial" panose="020B0604020202020204" pitchFamily="34" charset="0"/>
              <a:buChar char="•"/>
            </a:pPr>
            <a:r>
              <a:rPr lang="en-US" sz="5000" dirty="0">
                <a:solidFill>
                  <a:schemeClr val="tx1"/>
                </a:solidFill>
                <a:latin typeface="Arial" panose="020B0604020202020204" pitchFamily="34" charset="0"/>
                <a:cs typeface="Arial" panose="020B0604020202020204" pitchFamily="34" charset="0"/>
              </a:rPr>
              <a:t>Encourage schools to </a:t>
            </a:r>
            <a:r>
              <a:rPr lang="en-US" sz="5000" i="1" dirty="0">
                <a:solidFill>
                  <a:schemeClr val="tx1"/>
                </a:solidFill>
                <a:latin typeface="Arial" panose="020B0604020202020204" pitchFamily="34" charset="0"/>
                <a:cs typeface="Arial" panose="020B0604020202020204" pitchFamily="34" charset="0"/>
              </a:rPr>
              <a:t>gather and include data </a:t>
            </a:r>
            <a:r>
              <a:rPr lang="en-US" sz="5000" dirty="0">
                <a:solidFill>
                  <a:schemeClr val="tx1"/>
                </a:solidFill>
                <a:latin typeface="Arial" panose="020B0604020202020204" pitchFamily="34" charset="0"/>
                <a:cs typeface="Arial" panose="020B0604020202020204" pitchFamily="34" charset="0"/>
              </a:rPr>
              <a:t>on preschool students when reporting chronic absenteeism rates on school report cards</a:t>
            </a:r>
          </a:p>
          <a:p>
            <a:pPr marL="914400" lvl="1" indent="-457200">
              <a:lnSpc>
                <a:spcPct val="120000"/>
              </a:lnSpc>
              <a:buFont typeface="Arial" panose="020B0604020202020204" pitchFamily="34" charset="0"/>
              <a:buChar char="•"/>
            </a:pPr>
            <a:r>
              <a:rPr lang="en-US" sz="5000" dirty="0">
                <a:solidFill>
                  <a:schemeClr val="tx1"/>
                </a:solidFill>
                <a:latin typeface="Arial" panose="020B0604020202020204" pitchFamily="34" charset="0"/>
                <a:cs typeface="Arial" panose="020B0604020202020204" pitchFamily="34" charset="0"/>
              </a:rPr>
              <a:t>Help schools </a:t>
            </a:r>
            <a:r>
              <a:rPr lang="en-US" sz="5000" i="1" dirty="0">
                <a:solidFill>
                  <a:schemeClr val="tx1"/>
                </a:solidFill>
                <a:latin typeface="Arial" panose="020B0604020202020204" pitchFamily="34" charset="0"/>
                <a:cs typeface="Arial" panose="020B0604020202020204" pitchFamily="34" charset="0"/>
              </a:rPr>
              <a:t>identify reasons </a:t>
            </a:r>
            <a:r>
              <a:rPr lang="en-US" sz="5000" dirty="0">
                <a:solidFill>
                  <a:schemeClr val="tx1"/>
                </a:solidFill>
                <a:latin typeface="Arial" panose="020B0604020202020204" pitchFamily="34" charset="0"/>
                <a:cs typeface="Arial" panose="020B0604020202020204" pitchFamily="34" charset="0"/>
              </a:rPr>
              <a:t>for absenteeism</a:t>
            </a:r>
          </a:p>
          <a:p>
            <a:pPr marL="914400" lvl="1" indent="-457200">
              <a:lnSpc>
                <a:spcPct val="120000"/>
              </a:lnSpc>
              <a:buFont typeface="Arial" panose="020B0604020202020204" pitchFamily="34" charset="0"/>
              <a:buChar char="•"/>
            </a:pPr>
            <a:r>
              <a:rPr lang="en-US" sz="5000" dirty="0">
                <a:solidFill>
                  <a:schemeClr val="tx1"/>
                </a:solidFill>
                <a:latin typeface="Arial" panose="020B0604020202020204" pitchFamily="34" charset="0"/>
                <a:cs typeface="Arial" panose="020B0604020202020204" pitchFamily="34" charset="0"/>
              </a:rPr>
              <a:t>Provide guidance on selecting and implementing research-based strategies to </a:t>
            </a:r>
            <a:r>
              <a:rPr lang="en-US" sz="5000" i="1" dirty="0">
                <a:solidFill>
                  <a:schemeClr val="tx1"/>
                </a:solidFill>
                <a:latin typeface="Arial" panose="020B0604020202020204" pitchFamily="34" charset="0"/>
                <a:cs typeface="Arial" panose="020B0604020202020204" pitchFamily="34" charset="0"/>
              </a:rPr>
              <a:t>improve attendance</a:t>
            </a:r>
          </a:p>
          <a:p>
            <a:pPr marL="457200" indent="-457200">
              <a:lnSpc>
                <a:spcPct val="120000"/>
              </a:lnSpc>
              <a:buFont typeface="Arial" panose="020B0604020202020204" pitchFamily="34" charset="0"/>
              <a:buChar char="•"/>
            </a:pPr>
            <a:endParaRPr lang="en-US" sz="5900" dirty="0">
              <a:solidFill>
                <a:schemeClr val="tx1"/>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n-US" sz="3100" dirty="0"/>
          </a:p>
          <a:p>
            <a:pPr marL="914400" lvl="1" indent="-457200">
              <a:buFont typeface="Arial" panose="020B0604020202020204" pitchFamily="34" charset="0"/>
              <a:buChar char="•"/>
            </a:pPr>
            <a:endParaRPr lang="en-US" sz="3100" dirty="0"/>
          </a:p>
        </p:txBody>
      </p:sp>
      <p:pic>
        <p:nvPicPr>
          <p:cNvPr id="5" name="Picture 4">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41300" y="5238162"/>
            <a:ext cx="5505450" cy="1266825"/>
          </a:xfrm>
          <a:prstGeom prst="rect">
            <a:avLst/>
          </a:prstGeom>
        </p:spPr>
      </p:pic>
    </p:spTree>
    <p:extLst>
      <p:ext uri="{BB962C8B-B14F-4D97-AF65-F5344CB8AC3E}">
        <p14:creationId xmlns:p14="http://schemas.microsoft.com/office/powerpoint/2010/main" val="28309580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299" y="-167482"/>
            <a:ext cx="8700681" cy="1325563"/>
          </a:xfrm>
        </p:spPr>
        <p:txBody>
          <a:bodyPr>
            <a:normAutofit/>
          </a:bodyPr>
          <a:lstStyle/>
          <a:p>
            <a:pPr algn="ctr"/>
            <a:r>
              <a:rPr lang="en-US" dirty="0"/>
              <a:t>Go-Learn-Grow Toolkit Components</a:t>
            </a:r>
          </a:p>
        </p:txBody>
      </p:sp>
      <p:sp>
        <p:nvSpPr>
          <p:cNvPr id="4" name="Text Placeholder 2"/>
          <p:cNvSpPr txBox="1">
            <a:spLocks/>
          </p:cNvSpPr>
          <p:nvPr/>
        </p:nvSpPr>
        <p:spPr>
          <a:xfrm>
            <a:off x="203667" y="1060663"/>
            <a:ext cx="8779411" cy="92791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nSpc>
                <a:spcPct val="100000"/>
              </a:lnSpc>
            </a:pPr>
            <a:r>
              <a:rPr lang="en-US" sz="2600" dirty="0"/>
              <a:t>Provide specific resources and handouts to support districts, schools, early childhood providers, and parents:</a:t>
            </a:r>
          </a:p>
        </p:txBody>
      </p:sp>
      <p:sp>
        <p:nvSpPr>
          <p:cNvPr id="6" name="Text Placeholder 2"/>
          <p:cNvSpPr txBox="1">
            <a:spLocks/>
          </p:cNvSpPr>
          <p:nvPr/>
        </p:nvSpPr>
        <p:spPr>
          <a:xfrm>
            <a:off x="333767" y="1988582"/>
            <a:ext cx="5748535" cy="1895050"/>
          </a:xfrm>
          <a:prstGeom prst="rect">
            <a:avLst/>
          </a:prstGeom>
        </p:spPr>
        <p:txBody>
          <a:bodyPr vert="horz" lIns="91440" tIns="45720" rIns="91440" bIns="45720" rtlCol="0">
            <a:normAutofit fontScale="70000" lnSpcReduction="2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457200" indent="-457200">
              <a:lnSpc>
                <a:spcPct val="100000"/>
              </a:lnSpc>
              <a:buFont typeface="Arial" panose="020B0604020202020204" pitchFamily="34" charset="0"/>
              <a:buChar char="•"/>
            </a:pPr>
            <a:r>
              <a:rPr lang="en-US" sz="2600" dirty="0"/>
              <a:t>Fact sheet series for district and school leaders</a:t>
            </a:r>
          </a:p>
          <a:p>
            <a:pPr marL="457200" indent="-457200">
              <a:lnSpc>
                <a:spcPct val="100000"/>
              </a:lnSpc>
              <a:buFont typeface="Arial" panose="020B0604020202020204" pitchFamily="34" charset="0"/>
              <a:buChar char="•"/>
            </a:pPr>
            <a:r>
              <a:rPr lang="en-US" sz="2600" dirty="0"/>
              <a:t>Infographic (flyer) for families</a:t>
            </a:r>
          </a:p>
          <a:p>
            <a:pPr marL="457200" indent="-457200">
              <a:lnSpc>
                <a:spcPct val="100000"/>
              </a:lnSpc>
              <a:buFont typeface="Arial" panose="020B0604020202020204" pitchFamily="34" charset="0"/>
              <a:buChar char="•"/>
            </a:pPr>
            <a:r>
              <a:rPr lang="en-US" sz="2600" dirty="0"/>
              <a:t>Slide deck and handout for school leaders to use with families</a:t>
            </a:r>
            <a:endParaRPr lang="en-US" sz="2600" dirty="0">
              <a:solidFill>
                <a:schemeClr val="tx1"/>
              </a:solidFill>
              <a:latin typeface="Arial" panose="020B0604020202020204" pitchFamily="34" charset="0"/>
              <a:cs typeface="Arial" panose="020B0604020202020204" pitchFamily="34" charset="0"/>
            </a:endParaRPr>
          </a:p>
          <a:p>
            <a:pPr marL="457200" indent="-457200">
              <a:lnSpc>
                <a:spcPct val="100000"/>
              </a:lnSpc>
              <a:buFont typeface="Arial" panose="020B0604020202020204" pitchFamily="34" charset="0"/>
              <a:buChar char="•"/>
            </a:pPr>
            <a:r>
              <a:rPr lang="en-US" sz="2600" dirty="0"/>
              <a:t>List of references and resources</a:t>
            </a:r>
          </a:p>
          <a:p>
            <a:pPr marL="914400" lvl="1" indent="-457200">
              <a:buFont typeface="Arial" panose="020B0604020202020204" pitchFamily="34" charset="0"/>
              <a:buChar char="•"/>
            </a:pPr>
            <a:endParaRPr lang="en-US" sz="2400" dirty="0">
              <a:solidFill>
                <a:schemeClr val="tx1"/>
              </a:solidFill>
              <a:latin typeface="Arial" panose="020B0604020202020204" pitchFamily="34" charset="0"/>
              <a:cs typeface="Arial" panose="020B0604020202020204" pitchFamily="34" charset="0"/>
            </a:endParaRPr>
          </a:p>
        </p:txBody>
      </p:sp>
      <p:pic>
        <p:nvPicPr>
          <p:cNvPr id="12" name="Picture 11" descr="Graphic of fact sheet series"/>
          <p:cNvPicPr>
            <a:picLocks noChangeAspect="1"/>
          </p:cNvPicPr>
          <p:nvPr/>
        </p:nvPicPr>
        <p:blipFill>
          <a:blip r:embed="rId3"/>
          <a:stretch>
            <a:fillRect/>
          </a:stretch>
        </p:blipFill>
        <p:spPr>
          <a:xfrm>
            <a:off x="192370" y="3744356"/>
            <a:ext cx="2829288" cy="2610553"/>
          </a:xfrm>
          <a:prstGeom prst="rect">
            <a:avLst/>
          </a:prstGeom>
        </p:spPr>
      </p:pic>
      <p:pic>
        <p:nvPicPr>
          <p:cNvPr id="13" name="Picture 12" descr="graphic of info flyer for families"/>
          <p:cNvPicPr>
            <a:picLocks noChangeAspect="1"/>
          </p:cNvPicPr>
          <p:nvPr/>
        </p:nvPicPr>
        <p:blipFill>
          <a:blip r:embed="rId4"/>
          <a:stretch>
            <a:fillRect/>
          </a:stretch>
        </p:blipFill>
        <p:spPr>
          <a:xfrm rot="-480000">
            <a:off x="3526276" y="3540385"/>
            <a:ext cx="2212810" cy="2904752"/>
          </a:xfrm>
          <a:prstGeom prst="rect">
            <a:avLst/>
          </a:prstGeom>
          <a:ln>
            <a:solidFill>
              <a:schemeClr val="bg2">
                <a:lumMod val="90000"/>
              </a:schemeClr>
            </a:solidFill>
          </a:ln>
        </p:spPr>
      </p:pic>
      <p:pic>
        <p:nvPicPr>
          <p:cNvPr id="10" name="Picture 9" descr="Graphic of reference and resources list"/>
          <p:cNvPicPr>
            <a:picLocks noChangeAspect="1"/>
          </p:cNvPicPr>
          <p:nvPr/>
        </p:nvPicPr>
        <p:blipFill>
          <a:blip r:embed="rId5"/>
          <a:stretch>
            <a:fillRect/>
          </a:stretch>
        </p:blipFill>
        <p:spPr>
          <a:xfrm rot="840000">
            <a:off x="6269219" y="3227620"/>
            <a:ext cx="2376228" cy="2973023"/>
          </a:xfrm>
          <a:prstGeom prst="rect">
            <a:avLst/>
          </a:prstGeom>
        </p:spPr>
      </p:pic>
    </p:spTree>
    <p:extLst>
      <p:ext uri="{BB962C8B-B14F-4D97-AF65-F5344CB8AC3E}">
        <p14:creationId xmlns:p14="http://schemas.microsoft.com/office/powerpoint/2010/main" val="220203548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46187DB700ADA4EA5BBD307B6F31386" ma:contentTypeVersion="0" ma:contentTypeDescription="Create a new document." ma:contentTypeScope="" ma:versionID="a93876b060634c117d0a281398031756">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785A4FC-95D7-4A0F-9745-0004DB8EAC29}">
  <ds:schemaRefs>
    <ds:schemaRef ds:uri="http://purl.org/dc/elements/1.1/"/>
    <ds:schemaRef ds:uri="http://purl.org/dc/terms/"/>
    <ds:schemaRef ds:uri="http://schemas.microsoft.com/office/2006/metadata/properties"/>
    <ds:schemaRef ds:uri="http://purl.org/dc/dcmitype/"/>
    <ds:schemaRef ds:uri="http://www.w3.org/XML/1998/namespace"/>
    <ds:schemaRef ds:uri="http://schemas.microsoft.com/office/2006/documentManagement/types"/>
    <ds:schemaRef ds:uri="http://schemas.openxmlformats.org/package/2006/metadata/core-properties"/>
    <ds:schemaRef ds:uri="http://schemas.microsoft.com/office/infopath/2007/PartnerControls"/>
  </ds:schemaRefs>
</ds:datastoreItem>
</file>

<file path=customXml/itemProps2.xml><?xml version="1.0" encoding="utf-8"?>
<ds:datastoreItem xmlns:ds="http://schemas.openxmlformats.org/officeDocument/2006/customXml" ds:itemID="{EB6F6A4E-F3E2-4C24-9246-D78C9CCC0099}">
  <ds:schemaRefs>
    <ds:schemaRef ds:uri="http://schemas.microsoft.com/sharepoint/v3/contenttype/forms"/>
  </ds:schemaRefs>
</ds:datastoreItem>
</file>

<file path=customXml/itemProps3.xml><?xml version="1.0" encoding="utf-8"?>
<ds:datastoreItem xmlns:ds="http://schemas.openxmlformats.org/officeDocument/2006/customXml" ds:itemID="{CCAE55C2-E718-4698-9582-66AA7059253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Office Theme</Template>
  <TotalTime>6668</TotalTime>
  <Words>2958</Words>
  <Application>Microsoft Office PowerPoint</Application>
  <PresentationFormat>On-screen Show (4:3)</PresentationFormat>
  <Paragraphs>254</Paragraphs>
  <Slides>26</Slides>
  <Notes>26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Calibri</vt:lpstr>
      <vt:lpstr>Calibri Light</vt:lpstr>
      <vt:lpstr>Courier New</vt:lpstr>
      <vt:lpstr>Wingdings</vt:lpstr>
      <vt:lpstr>Office Theme</vt:lpstr>
      <vt:lpstr>Go-Learn-Grow  A Toolkit for Improving Attendance in  Pre-Kindergarten and Kindergarten</vt:lpstr>
      <vt:lpstr>Agenda</vt:lpstr>
      <vt:lpstr>What is chronic absenteeism?</vt:lpstr>
      <vt:lpstr>Factors that contribute to absenteeism in the early years</vt:lpstr>
      <vt:lpstr>Missing school in the early years matters</vt:lpstr>
      <vt:lpstr>New Jersey is aware of the need to address chronic absenteeism</vt:lpstr>
      <vt:lpstr>New Jersey’s growing need to address chronic absenteeism in early childhood programs</vt:lpstr>
      <vt:lpstr>Go-Learn-Grow Toolkit</vt:lpstr>
      <vt:lpstr>Go-Learn-Grow Toolkit Components</vt:lpstr>
      <vt:lpstr>Resources for Districts, Schools, and Early Childhood Providers </vt:lpstr>
      <vt:lpstr>Fact Sheet 1: Chronic Absenteeism in the Early Grades: A Snapshot of New Jersey   </vt:lpstr>
      <vt:lpstr>Fact Sheet 1: Chronic Absenteeism in the Early Grades: A Snapshot of New Jersey  </vt:lpstr>
      <vt:lpstr>Fact Sheet 2: Chronic Absenteeism in the Early Grades: Risk Factors and What Schools Can Do  </vt:lpstr>
      <vt:lpstr>Fact Sheet 2: Chronic Absenteeism in the Early Grades: Risk Factors and What Schools Can Do </vt:lpstr>
      <vt:lpstr>Fact Sheet 2: Chronic Absenteeism in the Early Grades: Risk Factors and What Schools Can Do</vt:lpstr>
      <vt:lpstr>Fact Sheet 3: How to Choose and Implement Proven Strategies to Improve Attendance  </vt:lpstr>
      <vt:lpstr>Fact Sheet 3: How to Choose and Implement Proven Strategies to Improve Attendance</vt:lpstr>
      <vt:lpstr>Fact Sheet 3: How to Choose and Implement Proven Strategies to Improve Attendance Part 1</vt:lpstr>
      <vt:lpstr>Fact Sheet 3: How to Choose and Implement Proven Strategies to Improve Attendance </vt:lpstr>
      <vt:lpstr>Resources for Parents and Families </vt:lpstr>
      <vt:lpstr>Resources for parents and families: Infographic  </vt:lpstr>
      <vt:lpstr>Resources for parents and families: Slide deck with handout</vt:lpstr>
      <vt:lpstr>Conclusions and next steps  </vt:lpstr>
      <vt:lpstr>Questions and Answers</vt:lpstr>
      <vt:lpstr>Questions? Reach out!</vt:lpstr>
      <vt:lpstr>PowerPoint Presentation</vt:lpstr>
    </vt:vector>
  </TitlesOfParts>
  <Company>Mathematica,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Sarnoski</dc:creator>
  <cp:lastModifiedBy>Webster-O'Dell, Wendi</cp:lastModifiedBy>
  <cp:revision>404</cp:revision>
  <cp:lastPrinted>2019-11-18T18:47:55Z</cp:lastPrinted>
  <dcterms:created xsi:type="dcterms:W3CDTF">2017-06-08T21:55:36Z</dcterms:created>
  <dcterms:modified xsi:type="dcterms:W3CDTF">2022-08-12T00:21:24Z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0x010100246187DB700ADA4EA5BBD307B6F31386</vt:lpwstr>
  </property>
</Properties>
</file>